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90" r:id="rId2"/>
    <p:sldId id="288" r:id="rId3"/>
    <p:sldId id="289" r:id="rId4"/>
    <p:sldId id="291" r:id="rId5"/>
    <p:sldId id="293" r:id="rId6"/>
    <p:sldId id="295" r:id="rId7"/>
    <p:sldId id="292" r:id="rId8"/>
    <p:sldId id="296" r:id="rId9"/>
    <p:sldId id="297" r:id="rId10"/>
    <p:sldId id="259" r:id="rId11"/>
    <p:sldId id="299" r:id="rId12"/>
    <p:sldId id="294" r:id="rId13"/>
    <p:sldId id="298" r:id="rId14"/>
    <p:sldId id="300" r:id="rId15"/>
    <p:sldId id="301" r:id="rId16"/>
    <p:sldId id="304" r:id="rId17"/>
    <p:sldId id="302" r:id="rId18"/>
    <p:sldId id="303" r:id="rId19"/>
    <p:sldId id="305" r:id="rId20"/>
    <p:sldId id="306" r:id="rId21"/>
    <p:sldId id="307" r:id="rId22"/>
    <p:sldId id="308" r:id="rId23"/>
    <p:sldId id="309" r:id="rId24"/>
    <p:sldId id="310" r:id="rId25"/>
    <p:sldId id="311" r:id="rId26"/>
    <p:sldId id="312" r:id="rId27"/>
    <p:sldId id="313" r:id="rId28"/>
    <p:sldId id="314" r:id="rId29"/>
    <p:sldId id="316" r:id="rId30"/>
    <p:sldId id="315" r:id="rId31"/>
    <p:sldId id="317" r:id="rId32"/>
    <p:sldId id="318" r:id="rId33"/>
    <p:sldId id="319" r:id="rId34"/>
    <p:sldId id="320" r:id="rId35"/>
    <p:sldId id="323" r:id="rId36"/>
    <p:sldId id="265" r:id="rId37"/>
    <p:sldId id="321" r:id="rId38"/>
    <p:sldId id="322" r:id="rId39"/>
    <p:sldId id="324" r:id="rId40"/>
    <p:sldId id="325" r:id="rId41"/>
    <p:sldId id="280" r:id="rId42"/>
    <p:sldId id="326" r:id="rId43"/>
    <p:sldId id="328" r:id="rId44"/>
    <p:sldId id="329" r:id="rId45"/>
    <p:sldId id="327" r:id="rId46"/>
    <p:sldId id="331" r:id="rId47"/>
    <p:sldId id="334" r:id="rId48"/>
    <p:sldId id="330" r:id="rId49"/>
    <p:sldId id="333" r:id="rId50"/>
    <p:sldId id="332" r:id="rId51"/>
    <p:sldId id="336" r:id="rId52"/>
    <p:sldId id="335" r:id="rId53"/>
    <p:sldId id="337" r:id="rId54"/>
    <p:sldId id="338" r:id="rId55"/>
    <p:sldId id="341" r:id="rId56"/>
    <p:sldId id="339" r:id="rId57"/>
    <p:sldId id="340" r:id="rId58"/>
    <p:sldId id="352" r:id="rId59"/>
    <p:sldId id="343" r:id="rId60"/>
    <p:sldId id="344" r:id="rId61"/>
    <p:sldId id="345" r:id="rId62"/>
    <p:sldId id="346" r:id="rId63"/>
    <p:sldId id="347" r:id="rId64"/>
    <p:sldId id="351" r:id="rId65"/>
    <p:sldId id="348" r:id="rId66"/>
    <p:sldId id="349" r:id="rId67"/>
    <p:sldId id="350" r:id="rId68"/>
    <p:sldId id="353" r:id="rId69"/>
    <p:sldId id="354" r:id="rId70"/>
    <p:sldId id="355" r:id="rId71"/>
    <p:sldId id="362" r:id="rId72"/>
    <p:sldId id="363" r:id="rId73"/>
    <p:sldId id="357" r:id="rId74"/>
    <p:sldId id="358" r:id="rId75"/>
    <p:sldId id="359" r:id="rId76"/>
    <p:sldId id="360" r:id="rId77"/>
    <p:sldId id="361" r:id="rId78"/>
    <p:sldId id="356"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287" r:id="rId93"/>
  </p:sldIdLst>
  <p:sldSz cx="9144000" cy="6858000" type="screen4x3"/>
  <p:notesSz cx="6858000" cy="9144000"/>
  <p:defaultTextStyle>
    <a:defPPr>
      <a:defRPr lang="zh-TW"/>
    </a:defPPr>
    <a:lvl1pPr algn="l" rtl="0" eaLnBrk="0" fontAlgn="base" hangingPunct="0">
      <a:spcBef>
        <a:spcPct val="0"/>
      </a:spcBef>
      <a:spcAft>
        <a:spcPct val="0"/>
      </a:spcAft>
      <a:defRPr kumimoji="1" sz="3200" kern="1200">
        <a:solidFill>
          <a:srgbClr val="99FF33"/>
        </a:solidFill>
        <a:latin typeface="Times New Roman" panose="02020603050405020304" pitchFamily="18" charset="0"/>
        <a:ea typeface="新細明體" pitchFamily="18" charset="-120"/>
        <a:cs typeface="+mn-cs"/>
      </a:defRPr>
    </a:lvl1pPr>
    <a:lvl2pPr marL="457200" algn="l" rtl="0" eaLnBrk="0" fontAlgn="base" hangingPunct="0">
      <a:spcBef>
        <a:spcPct val="0"/>
      </a:spcBef>
      <a:spcAft>
        <a:spcPct val="0"/>
      </a:spcAft>
      <a:defRPr kumimoji="1" sz="3200" kern="1200">
        <a:solidFill>
          <a:srgbClr val="99FF33"/>
        </a:solidFill>
        <a:latin typeface="Times New Roman" panose="02020603050405020304" pitchFamily="18" charset="0"/>
        <a:ea typeface="新細明體" pitchFamily="18" charset="-120"/>
        <a:cs typeface="+mn-cs"/>
      </a:defRPr>
    </a:lvl2pPr>
    <a:lvl3pPr marL="914400" algn="l" rtl="0" eaLnBrk="0" fontAlgn="base" hangingPunct="0">
      <a:spcBef>
        <a:spcPct val="0"/>
      </a:spcBef>
      <a:spcAft>
        <a:spcPct val="0"/>
      </a:spcAft>
      <a:defRPr kumimoji="1" sz="3200" kern="1200">
        <a:solidFill>
          <a:srgbClr val="99FF33"/>
        </a:solidFill>
        <a:latin typeface="Times New Roman" panose="02020603050405020304" pitchFamily="18" charset="0"/>
        <a:ea typeface="新細明體" pitchFamily="18" charset="-120"/>
        <a:cs typeface="+mn-cs"/>
      </a:defRPr>
    </a:lvl3pPr>
    <a:lvl4pPr marL="1371600" algn="l" rtl="0" eaLnBrk="0" fontAlgn="base" hangingPunct="0">
      <a:spcBef>
        <a:spcPct val="0"/>
      </a:spcBef>
      <a:spcAft>
        <a:spcPct val="0"/>
      </a:spcAft>
      <a:defRPr kumimoji="1" sz="3200" kern="1200">
        <a:solidFill>
          <a:srgbClr val="99FF33"/>
        </a:solidFill>
        <a:latin typeface="Times New Roman" panose="02020603050405020304" pitchFamily="18" charset="0"/>
        <a:ea typeface="新細明體" pitchFamily="18" charset="-120"/>
        <a:cs typeface="+mn-cs"/>
      </a:defRPr>
    </a:lvl4pPr>
    <a:lvl5pPr marL="1828800" algn="l" rtl="0" eaLnBrk="0" fontAlgn="base" hangingPunct="0">
      <a:spcBef>
        <a:spcPct val="0"/>
      </a:spcBef>
      <a:spcAft>
        <a:spcPct val="0"/>
      </a:spcAft>
      <a:defRPr kumimoji="1" sz="3200" kern="1200">
        <a:solidFill>
          <a:srgbClr val="99FF33"/>
        </a:solidFill>
        <a:latin typeface="Times New Roman" panose="02020603050405020304" pitchFamily="18" charset="0"/>
        <a:ea typeface="新細明體" pitchFamily="18" charset="-120"/>
        <a:cs typeface="+mn-cs"/>
      </a:defRPr>
    </a:lvl5pPr>
    <a:lvl6pPr marL="2286000" algn="l" defTabSz="914400" rtl="0" eaLnBrk="1" latinLnBrk="0" hangingPunct="1">
      <a:defRPr kumimoji="1" sz="3200" kern="1200">
        <a:solidFill>
          <a:srgbClr val="99FF33"/>
        </a:solidFill>
        <a:latin typeface="Times New Roman" panose="02020603050405020304" pitchFamily="18" charset="0"/>
        <a:ea typeface="新細明體" pitchFamily="18" charset="-120"/>
        <a:cs typeface="+mn-cs"/>
      </a:defRPr>
    </a:lvl6pPr>
    <a:lvl7pPr marL="2743200" algn="l" defTabSz="914400" rtl="0" eaLnBrk="1" latinLnBrk="0" hangingPunct="1">
      <a:defRPr kumimoji="1" sz="3200" kern="1200">
        <a:solidFill>
          <a:srgbClr val="99FF33"/>
        </a:solidFill>
        <a:latin typeface="Times New Roman" panose="02020603050405020304" pitchFamily="18" charset="0"/>
        <a:ea typeface="新細明體" pitchFamily="18" charset="-120"/>
        <a:cs typeface="+mn-cs"/>
      </a:defRPr>
    </a:lvl7pPr>
    <a:lvl8pPr marL="3200400" algn="l" defTabSz="914400" rtl="0" eaLnBrk="1" latinLnBrk="0" hangingPunct="1">
      <a:defRPr kumimoji="1" sz="3200" kern="1200">
        <a:solidFill>
          <a:srgbClr val="99FF33"/>
        </a:solidFill>
        <a:latin typeface="Times New Roman" panose="02020603050405020304" pitchFamily="18" charset="0"/>
        <a:ea typeface="新細明體" pitchFamily="18" charset="-120"/>
        <a:cs typeface="+mn-cs"/>
      </a:defRPr>
    </a:lvl8pPr>
    <a:lvl9pPr marL="3657600" algn="l" defTabSz="914400" rtl="0" eaLnBrk="1" latinLnBrk="0" hangingPunct="1">
      <a:defRPr kumimoji="1" sz="3200" kern="1200">
        <a:solidFill>
          <a:srgbClr val="99FF33"/>
        </a:solidFill>
        <a:latin typeface="Times New Roman" panose="02020603050405020304"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D5D000"/>
    <a:srgbClr val="DEF3F4"/>
    <a:srgbClr val="825852"/>
    <a:srgbClr val="996600"/>
    <a:srgbClr val="E9E400"/>
    <a:srgbClr val="99FF33"/>
    <a:srgbClr val="ABF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0" autoAdjust="0"/>
    <p:restoredTop sz="94291" autoAdjust="0"/>
  </p:normalViewPr>
  <p:slideViewPr>
    <p:cSldViewPr>
      <p:cViewPr varScale="1">
        <p:scale>
          <a:sx n="72" d="100"/>
          <a:sy n="72" d="100"/>
        </p:scale>
        <p:origin x="1350" y="78"/>
      </p:cViewPr>
      <p:guideLst>
        <p:guide orient="horz" pos="2160"/>
        <p:guide pos="2880"/>
      </p:guideLst>
    </p:cSldViewPr>
  </p:slideViewPr>
  <p:outlineViewPr>
    <p:cViewPr>
      <p:scale>
        <a:sx n="33" d="100"/>
        <a:sy n="33" d="100"/>
      </p:scale>
      <p:origin x="0" y="0"/>
    </p:cViewPr>
  </p:outlineViewPr>
  <p:notesTextViewPr>
    <p:cViewPr>
      <p:scale>
        <a:sx n="153" d="100"/>
        <a:sy n="153" d="100"/>
      </p:scale>
      <p:origin x="0" y="0"/>
    </p:cViewPr>
  </p:notesTextViewPr>
  <p:sorterViewPr>
    <p:cViewPr>
      <p:scale>
        <a:sx n="66" d="100"/>
        <a:sy n="66" d="100"/>
      </p:scale>
      <p:origin x="0" y="0"/>
    </p:cViewPr>
  </p:sorterViewPr>
  <p:notesViewPr>
    <p:cSldViewPr>
      <p:cViewPr varScale="1">
        <p:scale>
          <a:sx n="43" d="100"/>
          <a:sy n="43" d="100"/>
        </p:scale>
        <p:origin x="-141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1B12F6B-318C-43FF-975C-87833D3748E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200">
                <a:solidFill>
                  <a:schemeClr val="tx1"/>
                </a:solidFill>
              </a:defRPr>
            </a:lvl1pPr>
          </a:lstStyle>
          <a:p>
            <a:pPr>
              <a:defRPr/>
            </a:pPr>
            <a:endParaRPr lang="en-US" altLang="zh-TW"/>
          </a:p>
        </p:txBody>
      </p:sp>
      <p:sp>
        <p:nvSpPr>
          <p:cNvPr id="11267" name="Rectangle 3">
            <a:extLst>
              <a:ext uri="{FF2B5EF4-FFF2-40B4-BE49-F238E27FC236}">
                <a16:creationId xmlns:a16="http://schemas.microsoft.com/office/drawing/2014/main" id="{7E929E22-FC7B-43A2-90D7-C82649CE9125}"/>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solidFill>
                  <a:schemeClr val="tx1"/>
                </a:solidFill>
              </a:defRPr>
            </a:lvl1pPr>
          </a:lstStyle>
          <a:p>
            <a:pPr>
              <a:defRPr/>
            </a:pPr>
            <a:endParaRPr lang="en-US" altLang="zh-TW"/>
          </a:p>
        </p:txBody>
      </p:sp>
      <p:sp>
        <p:nvSpPr>
          <p:cNvPr id="2052" name="Rectangle 4">
            <a:extLst>
              <a:ext uri="{FF2B5EF4-FFF2-40B4-BE49-F238E27FC236}">
                <a16:creationId xmlns:a16="http://schemas.microsoft.com/office/drawing/2014/main" id="{8C504AA9-EC9D-409F-AE73-E5E7B4C40EA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3ADEE888-3990-4494-B6CC-B0BE16F0E424}"/>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270" name="Rectangle 6">
            <a:extLst>
              <a:ext uri="{FF2B5EF4-FFF2-40B4-BE49-F238E27FC236}">
                <a16:creationId xmlns:a16="http://schemas.microsoft.com/office/drawing/2014/main" id="{6726CE86-D8E4-424F-A597-69B92EFC743F}"/>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spcBef>
                <a:spcPct val="0"/>
              </a:spcBef>
              <a:buFontTx/>
              <a:buNone/>
              <a:defRPr sz="1200">
                <a:solidFill>
                  <a:schemeClr val="tx1"/>
                </a:solidFill>
              </a:defRPr>
            </a:lvl1pPr>
          </a:lstStyle>
          <a:p>
            <a:pPr>
              <a:defRPr/>
            </a:pPr>
            <a:endParaRPr lang="en-US" altLang="zh-TW"/>
          </a:p>
        </p:txBody>
      </p:sp>
      <p:sp>
        <p:nvSpPr>
          <p:cNvPr id="11271" name="Rectangle 7">
            <a:extLst>
              <a:ext uri="{FF2B5EF4-FFF2-40B4-BE49-F238E27FC236}">
                <a16:creationId xmlns:a16="http://schemas.microsoft.com/office/drawing/2014/main" id="{FDDD7579-B84B-4B7C-B3B7-182787888014}"/>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a:solidFill>
                  <a:schemeClr val="tx1"/>
                </a:solidFill>
              </a:defRPr>
            </a:lvl1pPr>
          </a:lstStyle>
          <a:p>
            <a:pPr>
              <a:defRPr/>
            </a:pPr>
            <a:fld id="{378AC412-D585-495C-AC8D-217F54568268}"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新細明體" panose="020B0604030504040204"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新細明體" panose="020B0604030504040204"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新細明體" panose="020B0604030504040204"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新細明體" panose="020B0604030504040204"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新細明體" panose="020B0604030504040204"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C6A32F21-72B3-4595-9394-EC0A06F330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rgbClr val="99FF33"/>
                </a:solidFill>
                <a:latin typeface="Times New Roman" panose="02020603050405020304" pitchFamily="18" charset="0"/>
                <a:ea typeface="新細明體" pitchFamily="18" charset="-120"/>
              </a:defRPr>
            </a:lvl1pPr>
            <a:lvl2pPr marL="742950" indent="-285750">
              <a:defRPr kumimoji="1" sz="3200">
                <a:solidFill>
                  <a:srgbClr val="99FF33"/>
                </a:solidFill>
                <a:latin typeface="Times New Roman" panose="02020603050405020304" pitchFamily="18" charset="0"/>
                <a:ea typeface="新細明體" pitchFamily="18" charset="-120"/>
              </a:defRPr>
            </a:lvl2pPr>
            <a:lvl3pPr marL="1143000" indent="-228600">
              <a:defRPr kumimoji="1" sz="3200">
                <a:solidFill>
                  <a:srgbClr val="99FF33"/>
                </a:solidFill>
                <a:latin typeface="Times New Roman" panose="02020603050405020304" pitchFamily="18" charset="0"/>
                <a:ea typeface="新細明體" pitchFamily="18" charset="-120"/>
              </a:defRPr>
            </a:lvl3pPr>
            <a:lvl4pPr marL="1600200" indent="-228600">
              <a:defRPr kumimoji="1" sz="3200">
                <a:solidFill>
                  <a:srgbClr val="99FF33"/>
                </a:solidFill>
                <a:latin typeface="Times New Roman" panose="02020603050405020304" pitchFamily="18" charset="0"/>
                <a:ea typeface="新細明體" pitchFamily="18" charset="-120"/>
              </a:defRPr>
            </a:lvl4pPr>
            <a:lvl5pPr marL="2057400" indent="-228600">
              <a:defRPr kumimoji="1" sz="3200">
                <a:solidFill>
                  <a:srgbClr val="99FF33"/>
                </a:solidFill>
                <a:latin typeface="Times New Roman" panose="02020603050405020304" pitchFamily="18" charset="0"/>
                <a:ea typeface="新細明體" pitchFamily="18" charset="-120"/>
              </a:defRPr>
            </a:lvl5pPr>
            <a:lvl6pPr marL="25146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itchFamily="18" charset="-120"/>
              </a:defRPr>
            </a:lvl6pPr>
            <a:lvl7pPr marL="29718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itchFamily="18" charset="-120"/>
              </a:defRPr>
            </a:lvl7pPr>
            <a:lvl8pPr marL="34290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itchFamily="18" charset="-120"/>
              </a:defRPr>
            </a:lvl8pPr>
            <a:lvl9pPr marL="38862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itchFamily="18" charset="-120"/>
              </a:defRPr>
            </a:lvl9pPr>
          </a:lstStyle>
          <a:p>
            <a:fld id="{B6E5B0B8-CB4E-4E15-9190-E70F2279F8DC}" type="slidenum">
              <a:rPr lang="en-US" altLang="zh-TW" sz="1200" smtClean="0">
                <a:solidFill>
                  <a:schemeClr val="tx1"/>
                </a:solidFill>
              </a:rPr>
              <a:pPr/>
              <a:t>10</a:t>
            </a:fld>
            <a:endParaRPr lang="en-US" altLang="zh-TW" sz="1200">
              <a:solidFill>
                <a:schemeClr val="tx1"/>
              </a:solidFill>
            </a:endParaRPr>
          </a:p>
        </p:txBody>
      </p:sp>
      <p:sp>
        <p:nvSpPr>
          <p:cNvPr id="13315" name="Rectangle 2">
            <a:extLst>
              <a:ext uri="{FF2B5EF4-FFF2-40B4-BE49-F238E27FC236}">
                <a16:creationId xmlns:a16="http://schemas.microsoft.com/office/drawing/2014/main" id="{D0A82DAD-B923-4B42-96B1-DA91A1F569E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49E18EC6-B677-40D4-9140-9E2901D556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E1DBDB1-3DE7-4B8C-8CC5-AD4EAAEBF8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rgbClr val="99FF33"/>
                </a:solidFill>
                <a:latin typeface="Times New Roman" panose="02020603050405020304" pitchFamily="18" charset="0"/>
                <a:ea typeface="新細明體" panose="020B0604030504040204" pitchFamily="18" charset="-120"/>
              </a:defRPr>
            </a:lvl1pPr>
            <a:lvl2pPr marL="742950" indent="-285750">
              <a:defRPr kumimoji="1" sz="3200">
                <a:solidFill>
                  <a:srgbClr val="99FF33"/>
                </a:solidFill>
                <a:latin typeface="Times New Roman" panose="02020603050405020304" pitchFamily="18" charset="0"/>
                <a:ea typeface="新細明體" panose="020B0604030504040204" pitchFamily="18" charset="-120"/>
              </a:defRPr>
            </a:lvl2pPr>
            <a:lvl3pPr marL="1143000" indent="-228600">
              <a:defRPr kumimoji="1" sz="3200">
                <a:solidFill>
                  <a:srgbClr val="99FF33"/>
                </a:solidFill>
                <a:latin typeface="Times New Roman" panose="02020603050405020304" pitchFamily="18" charset="0"/>
                <a:ea typeface="新細明體" panose="020B0604030504040204" pitchFamily="18" charset="-120"/>
              </a:defRPr>
            </a:lvl3pPr>
            <a:lvl4pPr marL="1600200" indent="-228600">
              <a:defRPr kumimoji="1" sz="3200">
                <a:solidFill>
                  <a:srgbClr val="99FF33"/>
                </a:solidFill>
                <a:latin typeface="Times New Roman" panose="02020603050405020304" pitchFamily="18" charset="0"/>
                <a:ea typeface="新細明體" panose="020B0604030504040204" pitchFamily="18" charset="-120"/>
              </a:defRPr>
            </a:lvl4pPr>
            <a:lvl5pPr marL="2057400" indent="-228600">
              <a:defRPr kumimoji="1" sz="3200">
                <a:solidFill>
                  <a:srgbClr val="99FF33"/>
                </a:solidFill>
                <a:latin typeface="Times New Roman" panose="02020603050405020304" pitchFamily="18" charset="0"/>
                <a:ea typeface="新細明體" panose="020B0604030504040204" pitchFamily="18" charset="-120"/>
              </a:defRPr>
            </a:lvl5pPr>
            <a:lvl6pPr marL="25146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6pPr>
            <a:lvl7pPr marL="29718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7pPr>
            <a:lvl8pPr marL="34290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8pPr>
            <a:lvl9pPr marL="38862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9pPr>
          </a:lstStyle>
          <a:p>
            <a:fld id="{5F670AA0-6978-4F8A-B5EC-900B36C3F072}" type="slidenum">
              <a:rPr lang="en-US" altLang="zh-TW" sz="1200" smtClean="0">
                <a:solidFill>
                  <a:schemeClr val="tx1"/>
                </a:solidFill>
              </a:rPr>
              <a:pPr/>
              <a:t>36</a:t>
            </a:fld>
            <a:endParaRPr lang="en-US" altLang="zh-TW" sz="1200">
              <a:solidFill>
                <a:schemeClr val="tx1"/>
              </a:solidFill>
            </a:endParaRPr>
          </a:p>
        </p:txBody>
      </p:sp>
      <p:sp>
        <p:nvSpPr>
          <p:cNvPr id="34819" name="Rectangle 2">
            <a:extLst>
              <a:ext uri="{FF2B5EF4-FFF2-40B4-BE49-F238E27FC236}">
                <a16:creationId xmlns:a16="http://schemas.microsoft.com/office/drawing/2014/main" id="{20506696-EBED-4675-B24B-6A8F49B8B1F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F7A388D-6A08-45EB-A90F-F14920A8AC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FB3DB85-8EAE-4AB0-AC85-AFF27C0813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rgbClr val="99FF33"/>
                </a:solidFill>
                <a:latin typeface="Times New Roman" panose="02020603050405020304" pitchFamily="18" charset="0"/>
                <a:ea typeface="新細明體" panose="020B0604030504040204" pitchFamily="18" charset="-120"/>
              </a:defRPr>
            </a:lvl1pPr>
            <a:lvl2pPr marL="742950" indent="-285750">
              <a:defRPr kumimoji="1" sz="3200">
                <a:solidFill>
                  <a:srgbClr val="99FF33"/>
                </a:solidFill>
                <a:latin typeface="Times New Roman" panose="02020603050405020304" pitchFamily="18" charset="0"/>
                <a:ea typeface="新細明體" panose="020B0604030504040204" pitchFamily="18" charset="-120"/>
              </a:defRPr>
            </a:lvl2pPr>
            <a:lvl3pPr marL="1143000" indent="-228600">
              <a:defRPr kumimoji="1" sz="3200">
                <a:solidFill>
                  <a:srgbClr val="99FF33"/>
                </a:solidFill>
                <a:latin typeface="Times New Roman" panose="02020603050405020304" pitchFamily="18" charset="0"/>
                <a:ea typeface="新細明體" panose="020B0604030504040204" pitchFamily="18" charset="-120"/>
              </a:defRPr>
            </a:lvl3pPr>
            <a:lvl4pPr marL="1600200" indent="-228600">
              <a:defRPr kumimoji="1" sz="3200">
                <a:solidFill>
                  <a:srgbClr val="99FF33"/>
                </a:solidFill>
                <a:latin typeface="Times New Roman" panose="02020603050405020304" pitchFamily="18" charset="0"/>
                <a:ea typeface="新細明體" panose="020B0604030504040204" pitchFamily="18" charset="-120"/>
              </a:defRPr>
            </a:lvl4pPr>
            <a:lvl5pPr marL="2057400" indent="-228600">
              <a:defRPr kumimoji="1" sz="3200">
                <a:solidFill>
                  <a:srgbClr val="99FF33"/>
                </a:solidFill>
                <a:latin typeface="Times New Roman" panose="02020603050405020304" pitchFamily="18" charset="0"/>
                <a:ea typeface="新細明體" panose="020B0604030504040204" pitchFamily="18" charset="-120"/>
              </a:defRPr>
            </a:lvl5pPr>
            <a:lvl6pPr marL="25146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6pPr>
            <a:lvl7pPr marL="29718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7pPr>
            <a:lvl8pPr marL="34290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8pPr>
            <a:lvl9pPr marL="38862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9pPr>
          </a:lstStyle>
          <a:p>
            <a:fld id="{798F2D96-A13E-425C-97E1-E57C1D8D1C6C}" type="slidenum">
              <a:rPr lang="en-US" altLang="zh-TW" sz="1200" smtClean="0">
                <a:solidFill>
                  <a:schemeClr val="tx1"/>
                </a:solidFill>
              </a:rPr>
              <a:pPr/>
              <a:t>37</a:t>
            </a:fld>
            <a:endParaRPr lang="en-US" altLang="zh-TW" sz="1200">
              <a:solidFill>
                <a:schemeClr val="tx1"/>
              </a:solidFill>
            </a:endParaRPr>
          </a:p>
        </p:txBody>
      </p:sp>
      <p:sp>
        <p:nvSpPr>
          <p:cNvPr id="36867" name="Rectangle 2">
            <a:extLst>
              <a:ext uri="{FF2B5EF4-FFF2-40B4-BE49-F238E27FC236}">
                <a16:creationId xmlns:a16="http://schemas.microsoft.com/office/drawing/2014/main" id="{687083DA-FE63-4181-8C27-ED7BBA6BFA81}"/>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52020D7-9191-4A00-8901-088BE0814D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8A37CDB-0666-44E4-B39C-93675844D7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rgbClr val="99FF33"/>
                </a:solidFill>
                <a:latin typeface="Times New Roman" panose="02020603050405020304" pitchFamily="18" charset="0"/>
                <a:ea typeface="新細明體" panose="020B0604030504040204" pitchFamily="18" charset="-120"/>
              </a:defRPr>
            </a:lvl1pPr>
            <a:lvl2pPr marL="742950" indent="-285750">
              <a:defRPr kumimoji="1" sz="3200">
                <a:solidFill>
                  <a:srgbClr val="99FF33"/>
                </a:solidFill>
                <a:latin typeface="Times New Roman" panose="02020603050405020304" pitchFamily="18" charset="0"/>
                <a:ea typeface="新細明體" panose="020B0604030504040204" pitchFamily="18" charset="-120"/>
              </a:defRPr>
            </a:lvl2pPr>
            <a:lvl3pPr marL="1143000" indent="-228600">
              <a:defRPr kumimoji="1" sz="3200">
                <a:solidFill>
                  <a:srgbClr val="99FF33"/>
                </a:solidFill>
                <a:latin typeface="Times New Roman" panose="02020603050405020304" pitchFamily="18" charset="0"/>
                <a:ea typeface="新細明體" panose="020B0604030504040204" pitchFamily="18" charset="-120"/>
              </a:defRPr>
            </a:lvl3pPr>
            <a:lvl4pPr marL="1600200" indent="-228600">
              <a:defRPr kumimoji="1" sz="3200">
                <a:solidFill>
                  <a:srgbClr val="99FF33"/>
                </a:solidFill>
                <a:latin typeface="Times New Roman" panose="02020603050405020304" pitchFamily="18" charset="0"/>
                <a:ea typeface="新細明體" panose="020B0604030504040204" pitchFamily="18" charset="-120"/>
              </a:defRPr>
            </a:lvl4pPr>
            <a:lvl5pPr marL="2057400" indent="-228600">
              <a:defRPr kumimoji="1" sz="3200">
                <a:solidFill>
                  <a:srgbClr val="99FF33"/>
                </a:solidFill>
                <a:latin typeface="Times New Roman" panose="02020603050405020304" pitchFamily="18" charset="0"/>
                <a:ea typeface="新細明體" panose="020B0604030504040204" pitchFamily="18" charset="-120"/>
              </a:defRPr>
            </a:lvl5pPr>
            <a:lvl6pPr marL="25146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6pPr>
            <a:lvl7pPr marL="29718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7pPr>
            <a:lvl8pPr marL="34290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8pPr>
            <a:lvl9pPr marL="3886200" indent="-228600" eaLnBrk="0" fontAlgn="base" hangingPunct="0">
              <a:spcBef>
                <a:spcPct val="0"/>
              </a:spcBef>
              <a:spcAft>
                <a:spcPct val="0"/>
              </a:spcAft>
              <a:defRPr kumimoji="1" sz="3200">
                <a:solidFill>
                  <a:srgbClr val="99FF33"/>
                </a:solidFill>
                <a:latin typeface="Times New Roman" panose="02020603050405020304" pitchFamily="18" charset="0"/>
                <a:ea typeface="新細明體" panose="020B0604030504040204" pitchFamily="18" charset="-120"/>
              </a:defRPr>
            </a:lvl9pPr>
          </a:lstStyle>
          <a:p>
            <a:fld id="{35D9EBD2-BFD0-41AD-990E-F703172C9A9E}" type="slidenum">
              <a:rPr lang="en-US" altLang="zh-TW" sz="1200" smtClean="0">
                <a:solidFill>
                  <a:schemeClr val="tx1"/>
                </a:solidFill>
              </a:rPr>
              <a:pPr/>
              <a:t>38</a:t>
            </a:fld>
            <a:endParaRPr lang="en-US" altLang="zh-TW" sz="1200">
              <a:solidFill>
                <a:schemeClr val="tx1"/>
              </a:solidFill>
            </a:endParaRPr>
          </a:p>
        </p:txBody>
      </p:sp>
      <p:sp>
        <p:nvSpPr>
          <p:cNvPr id="38915" name="Rectangle 2">
            <a:extLst>
              <a:ext uri="{FF2B5EF4-FFF2-40B4-BE49-F238E27FC236}">
                <a16:creationId xmlns:a16="http://schemas.microsoft.com/office/drawing/2014/main" id="{8B667CAC-2957-4496-A5FD-CEAC7682AB0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3A25AE09-4308-472E-86DF-C00626BB1E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Rectangle 4">
            <a:extLst>
              <a:ext uri="{FF2B5EF4-FFF2-40B4-BE49-F238E27FC236}">
                <a16:creationId xmlns:a16="http://schemas.microsoft.com/office/drawing/2014/main" id="{1B4DC20C-0F4C-4E42-8636-6D325A8F1EB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C0FF7B7E-6C94-4CC2-95EB-24084637F38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290EF032-445D-41DD-94BB-DFC79A9EA529}"/>
              </a:ext>
            </a:extLst>
          </p:cNvPr>
          <p:cNvSpPr>
            <a:spLocks noGrp="1" noChangeArrowheads="1"/>
          </p:cNvSpPr>
          <p:nvPr>
            <p:ph type="sldNum" sz="quarter" idx="12"/>
          </p:nvPr>
        </p:nvSpPr>
        <p:spPr>
          <a:ln/>
        </p:spPr>
        <p:txBody>
          <a:bodyPr/>
          <a:lstStyle>
            <a:lvl1pPr>
              <a:defRPr/>
            </a:lvl1pPr>
          </a:lstStyle>
          <a:p>
            <a:pPr>
              <a:defRPr/>
            </a:pPr>
            <a:fld id="{69CAF014-66A9-442C-8B54-B7DF1DF463D0}" type="slidenum">
              <a:rPr lang="en-US" altLang="zh-TW"/>
              <a:pPr>
                <a:defRPr/>
              </a:pPr>
              <a:t>‹#›</a:t>
            </a:fld>
            <a:endParaRPr lang="en-US" altLang="zh-TW"/>
          </a:p>
        </p:txBody>
      </p:sp>
    </p:spTree>
    <p:extLst>
      <p:ext uri="{BB962C8B-B14F-4D97-AF65-F5344CB8AC3E}">
        <p14:creationId xmlns:p14="http://schemas.microsoft.com/office/powerpoint/2010/main" val="347657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40F311D5-9C3F-4211-9045-F74BA837A4D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92F81EC-771D-4033-AD31-E139B39090C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939AD27E-C081-4C21-BD9C-E506C654239C}"/>
              </a:ext>
            </a:extLst>
          </p:cNvPr>
          <p:cNvSpPr>
            <a:spLocks noGrp="1" noChangeArrowheads="1"/>
          </p:cNvSpPr>
          <p:nvPr>
            <p:ph type="sldNum" sz="quarter" idx="12"/>
          </p:nvPr>
        </p:nvSpPr>
        <p:spPr>
          <a:ln/>
        </p:spPr>
        <p:txBody>
          <a:bodyPr/>
          <a:lstStyle>
            <a:lvl1pPr>
              <a:defRPr/>
            </a:lvl1pPr>
          </a:lstStyle>
          <a:p>
            <a:pPr>
              <a:defRPr/>
            </a:pPr>
            <a:fld id="{2ECF1237-9F33-4332-915C-0D58B86FC333}" type="slidenum">
              <a:rPr lang="en-US" altLang="zh-TW"/>
              <a:pPr>
                <a:defRPr/>
              </a:pPr>
              <a:t>‹#›</a:t>
            </a:fld>
            <a:endParaRPr lang="en-US" altLang="zh-TW"/>
          </a:p>
        </p:txBody>
      </p:sp>
    </p:spTree>
    <p:extLst>
      <p:ext uri="{BB962C8B-B14F-4D97-AF65-F5344CB8AC3E}">
        <p14:creationId xmlns:p14="http://schemas.microsoft.com/office/powerpoint/2010/main" val="355885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5867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04800" y="228600"/>
            <a:ext cx="6248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DA4629D4-DEC0-47F2-A332-9055178A362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AEC697CF-0925-47AD-9AD7-8C59C20717E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AF80721A-1CE3-45F9-BBC1-BB7811B6BFA6}"/>
              </a:ext>
            </a:extLst>
          </p:cNvPr>
          <p:cNvSpPr>
            <a:spLocks noGrp="1" noChangeArrowheads="1"/>
          </p:cNvSpPr>
          <p:nvPr>
            <p:ph type="sldNum" sz="quarter" idx="12"/>
          </p:nvPr>
        </p:nvSpPr>
        <p:spPr>
          <a:ln/>
        </p:spPr>
        <p:txBody>
          <a:bodyPr/>
          <a:lstStyle>
            <a:lvl1pPr>
              <a:defRPr/>
            </a:lvl1pPr>
          </a:lstStyle>
          <a:p>
            <a:pPr>
              <a:defRPr/>
            </a:pPr>
            <a:fld id="{F81E0886-2299-4D68-9BC9-3BE3B716E634}" type="slidenum">
              <a:rPr lang="en-US" altLang="zh-TW"/>
              <a:pPr>
                <a:defRPr/>
              </a:pPr>
              <a:t>‹#›</a:t>
            </a:fld>
            <a:endParaRPr lang="en-US" altLang="zh-TW"/>
          </a:p>
        </p:txBody>
      </p:sp>
    </p:spTree>
    <p:extLst>
      <p:ext uri="{BB962C8B-B14F-4D97-AF65-F5344CB8AC3E}">
        <p14:creationId xmlns:p14="http://schemas.microsoft.com/office/powerpoint/2010/main" val="293107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23D2784B-0C84-444E-A63F-4DF3A364B9C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5DC658EF-2B22-4191-B599-485F0E667CA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FD37A6DE-1CA7-43DD-BCC7-916BD8E3CE89}"/>
              </a:ext>
            </a:extLst>
          </p:cNvPr>
          <p:cNvSpPr>
            <a:spLocks noGrp="1" noChangeArrowheads="1"/>
          </p:cNvSpPr>
          <p:nvPr>
            <p:ph type="sldNum" sz="quarter" idx="12"/>
          </p:nvPr>
        </p:nvSpPr>
        <p:spPr>
          <a:ln/>
        </p:spPr>
        <p:txBody>
          <a:bodyPr/>
          <a:lstStyle>
            <a:lvl1pPr>
              <a:defRPr/>
            </a:lvl1pPr>
          </a:lstStyle>
          <a:p>
            <a:pPr>
              <a:defRPr/>
            </a:pPr>
            <a:fld id="{C0B127DB-F423-43DE-B363-E155525DB2EE}" type="slidenum">
              <a:rPr lang="en-US" altLang="zh-TW"/>
              <a:pPr>
                <a:defRPr/>
              </a:pPr>
              <a:t>‹#›</a:t>
            </a:fld>
            <a:endParaRPr lang="en-US" altLang="zh-TW"/>
          </a:p>
        </p:txBody>
      </p:sp>
    </p:spTree>
    <p:extLst>
      <p:ext uri="{BB962C8B-B14F-4D97-AF65-F5344CB8AC3E}">
        <p14:creationId xmlns:p14="http://schemas.microsoft.com/office/powerpoint/2010/main" val="184869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8EF566F-27DA-4DF2-A21B-5F61935E286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DB6A93D7-4776-49A6-B22D-059DA072D66A}"/>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16957A14-33D3-4ED4-A6C5-EE4BD3806797}"/>
              </a:ext>
            </a:extLst>
          </p:cNvPr>
          <p:cNvSpPr>
            <a:spLocks noGrp="1" noChangeArrowheads="1"/>
          </p:cNvSpPr>
          <p:nvPr>
            <p:ph type="sldNum" sz="quarter" idx="12"/>
          </p:nvPr>
        </p:nvSpPr>
        <p:spPr>
          <a:ln/>
        </p:spPr>
        <p:txBody>
          <a:bodyPr/>
          <a:lstStyle>
            <a:lvl1pPr>
              <a:defRPr/>
            </a:lvl1pPr>
          </a:lstStyle>
          <a:p>
            <a:pPr>
              <a:defRPr/>
            </a:pPr>
            <a:fld id="{2D87BD55-5E51-46A1-92A4-7C30A035309B}" type="slidenum">
              <a:rPr lang="en-US" altLang="zh-TW"/>
              <a:pPr>
                <a:defRPr/>
              </a:pPr>
              <a:t>‹#›</a:t>
            </a:fld>
            <a:endParaRPr lang="en-US" altLang="zh-TW"/>
          </a:p>
        </p:txBody>
      </p:sp>
    </p:spTree>
    <p:extLst>
      <p:ext uri="{BB962C8B-B14F-4D97-AF65-F5344CB8AC3E}">
        <p14:creationId xmlns:p14="http://schemas.microsoft.com/office/powerpoint/2010/main" val="329598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81000" y="12954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954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7C86333C-3323-4C44-9266-C731B01BFCA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4422441C-C78A-409F-BC02-4713E9AF168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0F7AD111-1879-4DFA-A91B-DF0607CAFD8E}"/>
              </a:ext>
            </a:extLst>
          </p:cNvPr>
          <p:cNvSpPr>
            <a:spLocks noGrp="1" noChangeArrowheads="1"/>
          </p:cNvSpPr>
          <p:nvPr>
            <p:ph type="sldNum" sz="quarter" idx="12"/>
          </p:nvPr>
        </p:nvSpPr>
        <p:spPr>
          <a:ln/>
        </p:spPr>
        <p:txBody>
          <a:bodyPr/>
          <a:lstStyle>
            <a:lvl1pPr>
              <a:defRPr/>
            </a:lvl1pPr>
          </a:lstStyle>
          <a:p>
            <a:pPr>
              <a:defRPr/>
            </a:pPr>
            <a:fld id="{9456949E-2409-4A53-9D12-93304F4DB341}" type="slidenum">
              <a:rPr lang="en-US" altLang="zh-TW"/>
              <a:pPr>
                <a:defRPr/>
              </a:pPr>
              <a:t>‹#›</a:t>
            </a:fld>
            <a:endParaRPr lang="en-US" altLang="zh-TW"/>
          </a:p>
        </p:txBody>
      </p:sp>
    </p:spTree>
    <p:extLst>
      <p:ext uri="{BB962C8B-B14F-4D97-AF65-F5344CB8AC3E}">
        <p14:creationId xmlns:p14="http://schemas.microsoft.com/office/powerpoint/2010/main" val="247210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69BF4FD5-703D-4524-B544-A4FA4E56AAC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698FBF0D-8514-4822-BC63-99E53D599B8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678B0C11-7621-485D-9ED8-1BAD889B7767}"/>
              </a:ext>
            </a:extLst>
          </p:cNvPr>
          <p:cNvSpPr>
            <a:spLocks noGrp="1" noChangeArrowheads="1"/>
          </p:cNvSpPr>
          <p:nvPr>
            <p:ph type="sldNum" sz="quarter" idx="12"/>
          </p:nvPr>
        </p:nvSpPr>
        <p:spPr>
          <a:ln/>
        </p:spPr>
        <p:txBody>
          <a:bodyPr/>
          <a:lstStyle>
            <a:lvl1pPr>
              <a:defRPr/>
            </a:lvl1pPr>
          </a:lstStyle>
          <a:p>
            <a:pPr>
              <a:defRPr/>
            </a:pPr>
            <a:fld id="{6B9C6929-A99C-41FC-9881-9EC75773DB27}" type="slidenum">
              <a:rPr lang="en-US" altLang="zh-TW"/>
              <a:pPr>
                <a:defRPr/>
              </a:pPr>
              <a:t>‹#›</a:t>
            </a:fld>
            <a:endParaRPr lang="en-US" altLang="zh-TW"/>
          </a:p>
        </p:txBody>
      </p:sp>
    </p:spTree>
    <p:extLst>
      <p:ext uri="{BB962C8B-B14F-4D97-AF65-F5344CB8AC3E}">
        <p14:creationId xmlns:p14="http://schemas.microsoft.com/office/powerpoint/2010/main" val="33634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13CF3010-35A5-4775-81BE-3BAA397DDC2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B62D71E2-8224-49ED-97AD-610B7164027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FA50B01E-BCC7-44FE-9E0D-0B7405AB66D8}"/>
              </a:ext>
            </a:extLst>
          </p:cNvPr>
          <p:cNvSpPr>
            <a:spLocks noGrp="1" noChangeArrowheads="1"/>
          </p:cNvSpPr>
          <p:nvPr>
            <p:ph type="sldNum" sz="quarter" idx="12"/>
          </p:nvPr>
        </p:nvSpPr>
        <p:spPr>
          <a:ln/>
        </p:spPr>
        <p:txBody>
          <a:bodyPr/>
          <a:lstStyle>
            <a:lvl1pPr>
              <a:defRPr/>
            </a:lvl1pPr>
          </a:lstStyle>
          <a:p>
            <a:pPr>
              <a:defRPr/>
            </a:pPr>
            <a:fld id="{6554F979-99BD-48E3-8A0C-2A703122A34E}" type="slidenum">
              <a:rPr lang="en-US" altLang="zh-TW"/>
              <a:pPr>
                <a:defRPr/>
              </a:pPr>
              <a:t>‹#›</a:t>
            </a:fld>
            <a:endParaRPr lang="en-US" altLang="zh-TW"/>
          </a:p>
        </p:txBody>
      </p:sp>
    </p:spTree>
    <p:extLst>
      <p:ext uri="{BB962C8B-B14F-4D97-AF65-F5344CB8AC3E}">
        <p14:creationId xmlns:p14="http://schemas.microsoft.com/office/powerpoint/2010/main" val="145324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727C7F-5C37-4007-AA12-9BE8063FBB7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AE15FCCE-E6E0-4DA5-8F57-BFA080EA715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195F5AE7-1357-42E6-B0BF-7F9D540279BF}"/>
              </a:ext>
            </a:extLst>
          </p:cNvPr>
          <p:cNvSpPr>
            <a:spLocks noGrp="1" noChangeArrowheads="1"/>
          </p:cNvSpPr>
          <p:nvPr>
            <p:ph type="sldNum" sz="quarter" idx="12"/>
          </p:nvPr>
        </p:nvSpPr>
        <p:spPr>
          <a:ln/>
        </p:spPr>
        <p:txBody>
          <a:bodyPr/>
          <a:lstStyle>
            <a:lvl1pPr>
              <a:defRPr/>
            </a:lvl1pPr>
          </a:lstStyle>
          <a:p>
            <a:pPr>
              <a:defRPr/>
            </a:pPr>
            <a:fld id="{F02A3C1E-C2E1-4E64-8039-0A3B6B7436CE}" type="slidenum">
              <a:rPr lang="en-US" altLang="zh-TW"/>
              <a:pPr>
                <a:defRPr/>
              </a:pPr>
              <a:t>‹#›</a:t>
            </a:fld>
            <a:endParaRPr lang="en-US" altLang="zh-TW"/>
          </a:p>
        </p:txBody>
      </p:sp>
    </p:spTree>
    <p:extLst>
      <p:ext uri="{BB962C8B-B14F-4D97-AF65-F5344CB8AC3E}">
        <p14:creationId xmlns:p14="http://schemas.microsoft.com/office/powerpoint/2010/main" val="15646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75DB4DD-6E7B-4577-988B-1675678BEC6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2BBC6A17-C442-4F7C-B778-A74824BDE40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9627BEEB-6264-46F5-BD04-936ED4CE1637}"/>
              </a:ext>
            </a:extLst>
          </p:cNvPr>
          <p:cNvSpPr>
            <a:spLocks noGrp="1" noChangeArrowheads="1"/>
          </p:cNvSpPr>
          <p:nvPr>
            <p:ph type="sldNum" sz="quarter" idx="12"/>
          </p:nvPr>
        </p:nvSpPr>
        <p:spPr>
          <a:ln/>
        </p:spPr>
        <p:txBody>
          <a:bodyPr/>
          <a:lstStyle>
            <a:lvl1pPr>
              <a:defRPr/>
            </a:lvl1pPr>
          </a:lstStyle>
          <a:p>
            <a:pPr>
              <a:defRPr/>
            </a:pPr>
            <a:fld id="{3A1BB108-212C-4259-A21F-7AF9C53BDA61}" type="slidenum">
              <a:rPr lang="en-US" altLang="zh-TW"/>
              <a:pPr>
                <a:defRPr/>
              </a:pPr>
              <a:t>‹#›</a:t>
            </a:fld>
            <a:endParaRPr lang="en-US" altLang="zh-TW"/>
          </a:p>
        </p:txBody>
      </p:sp>
    </p:spTree>
    <p:extLst>
      <p:ext uri="{BB962C8B-B14F-4D97-AF65-F5344CB8AC3E}">
        <p14:creationId xmlns:p14="http://schemas.microsoft.com/office/powerpoint/2010/main" val="169293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CC856AF-11E2-4ADA-BB92-0D65B249C6C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C2F566AB-4E83-46BE-9967-B9D284DF939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0BBBE0AF-EE19-43E3-B6BF-6058801312FE}"/>
              </a:ext>
            </a:extLst>
          </p:cNvPr>
          <p:cNvSpPr>
            <a:spLocks noGrp="1" noChangeArrowheads="1"/>
          </p:cNvSpPr>
          <p:nvPr>
            <p:ph type="sldNum" sz="quarter" idx="12"/>
          </p:nvPr>
        </p:nvSpPr>
        <p:spPr>
          <a:ln/>
        </p:spPr>
        <p:txBody>
          <a:bodyPr/>
          <a:lstStyle>
            <a:lvl1pPr>
              <a:defRPr/>
            </a:lvl1pPr>
          </a:lstStyle>
          <a:p>
            <a:pPr>
              <a:defRPr/>
            </a:pPr>
            <a:fld id="{A2C17CCB-B9AC-4E82-AFCF-E90293282069}" type="slidenum">
              <a:rPr lang="en-US" altLang="zh-TW"/>
              <a:pPr>
                <a:defRPr/>
              </a:pPr>
              <a:t>‹#›</a:t>
            </a:fld>
            <a:endParaRPr lang="en-US" altLang="zh-TW"/>
          </a:p>
        </p:txBody>
      </p:sp>
    </p:spTree>
    <p:extLst>
      <p:ext uri="{BB962C8B-B14F-4D97-AF65-F5344CB8AC3E}">
        <p14:creationId xmlns:p14="http://schemas.microsoft.com/office/powerpoint/2010/main" val="327853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0FFFB"/>
            </a:gs>
            <a:gs pos="74001">
              <a:srgbClr val="75FFDD"/>
            </a:gs>
            <a:gs pos="83000">
              <a:srgbClr val="75FFDD"/>
            </a:gs>
            <a:gs pos="100000">
              <a:srgbClr val="A3FFE8"/>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231DDD-E569-4466-A4FD-74B929096052}"/>
              </a:ext>
            </a:extLst>
          </p:cNvPr>
          <p:cNvSpPr>
            <a:spLocks noGrp="1" noChangeArrowheads="1"/>
          </p:cNvSpPr>
          <p:nvPr>
            <p:ph type="title"/>
          </p:nvPr>
        </p:nvSpPr>
        <p:spPr bwMode="auto">
          <a:xfrm>
            <a:off x="304800" y="2286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5E1C4B42-40B8-4E79-B8E3-52B99F2C0A9F}"/>
              </a:ext>
            </a:extLst>
          </p:cNvPr>
          <p:cNvSpPr>
            <a:spLocks noGrp="1" noChangeArrowheads="1"/>
          </p:cNvSpPr>
          <p:nvPr>
            <p:ph type="body" idx="1"/>
          </p:nvPr>
        </p:nvSpPr>
        <p:spPr bwMode="auto">
          <a:xfrm>
            <a:off x="381000" y="1295400"/>
            <a:ext cx="8382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9E2C92C5-E530-4C12-9383-0FE95EE5FFB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400">
                <a:solidFill>
                  <a:schemeClr val="tx1"/>
                </a:solidFill>
              </a:defRPr>
            </a:lvl1pPr>
          </a:lstStyle>
          <a:p>
            <a:pPr>
              <a:defRPr/>
            </a:pPr>
            <a:endParaRPr lang="en-US" altLang="zh-TW"/>
          </a:p>
        </p:txBody>
      </p:sp>
      <p:sp>
        <p:nvSpPr>
          <p:cNvPr id="1029" name="Rectangle 5">
            <a:extLst>
              <a:ext uri="{FF2B5EF4-FFF2-40B4-BE49-F238E27FC236}">
                <a16:creationId xmlns:a16="http://schemas.microsoft.com/office/drawing/2014/main" id="{81C68DE1-4E94-4C47-9A3F-4F435ACF73A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chemeClr val="tx1"/>
                </a:solidFill>
              </a:defRPr>
            </a:lvl1pPr>
          </a:lstStyle>
          <a:p>
            <a:pPr>
              <a:defRPr/>
            </a:pPr>
            <a:endParaRPr lang="en-US" altLang="zh-TW"/>
          </a:p>
        </p:txBody>
      </p:sp>
      <p:sp>
        <p:nvSpPr>
          <p:cNvPr id="1030" name="Rectangle 6">
            <a:extLst>
              <a:ext uri="{FF2B5EF4-FFF2-40B4-BE49-F238E27FC236}">
                <a16:creationId xmlns:a16="http://schemas.microsoft.com/office/drawing/2014/main" id="{1EBAA242-158A-42B1-B9EC-7FF2FB3D0F5C}"/>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chemeClr val="tx1"/>
                </a:solidFill>
              </a:defRPr>
            </a:lvl1pPr>
          </a:lstStyle>
          <a:p>
            <a:pPr>
              <a:defRPr/>
            </a:pPr>
            <a:fld id="{7922BE7F-A470-48C3-9DF6-9C7A9D5FA1A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800" kern="1200">
          <a:solidFill>
            <a:schemeClr val="tx2"/>
          </a:solidFill>
          <a:latin typeface="+mj-lt"/>
          <a:ea typeface="+mj-ea"/>
          <a:cs typeface="+mj-cs"/>
        </a:defRPr>
      </a:lvl1pPr>
      <a:lvl2pPr algn="ctr" rtl="0" eaLnBrk="0" fontAlgn="base" hangingPunct="0">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2pPr>
      <a:lvl3pPr algn="ctr" rtl="0" eaLnBrk="0" fontAlgn="base" hangingPunct="0">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3pPr>
      <a:lvl4pPr algn="ctr" rtl="0" eaLnBrk="0" fontAlgn="base" hangingPunct="0">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4pPr>
      <a:lvl5pPr algn="ctr" rtl="0" eaLnBrk="0" fontAlgn="base" hangingPunct="0">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5pPr>
      <a:lvl6pPr marL="457200" algn="ctr" rtl="0" fontAlgn="base">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6pPr>
      <a:lvl7pPr marL="914400" algn="ctr" rtl="0" fontAlgn="base">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7pPr>
      <a:lvl8pPr marL="1371600" algn="ctr" rtl="0" fontAlgn="base">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8pPr>
      <a:lvl9pPr marL="1828800" algn="ctr" rtl="0" fontAlgn="base">
        <a:spcBef>
          <a:spcPct val="0"/>
        </a:spcBef>
        <a:spcAft>
          <a:spcPct val="0"/>
        </a:spcAft>
        <a:defRPr kumimoji="1" sz="4800">
          <a:solidFill>
            <a:schemeClr val="tx2"/>
          </a:solidFill>
          <a:latin typeface="Bookman Old Style" panose="02050604050505020204" pitchFamily="18" charset="0"/>
          <a:ea typeface="新細明體" panose="020B0604030504040204"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Refraction%20Through%20glass%20slab%20_%20Lateral%20Shift%20Experiment%20-%20YouTube%20(360p).mp4" TargetMode="External"/><Relationship Id="rId1" Type="http://schemas.microsoft.com/office/2007/relationships/media" Target="file:///D:\DESKTOP\KERIS\VIDIOS%20FOR%20SLIDES\Refraction%20Through%20glass%20slab%20_%20Lateral%20Shift%20Experiment%20-%20YouTube%20(360p).mp4" TargetMode="Externa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Total%20Internal%20Reflection%20-%20YouTube%20(360p).mp4" TargetMode="External"/><Relationship Id="rId1" Type="http://schemas.microsoft.com/office/2007/relationships/media" Target="file:///D:\DESKTOP\KERIS\VIDIOS%20FOR%20SLIDES\Total%20Internal%20Reflection%20-%20YouTube%20(360p).mp4"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Light%20travels%20in%20a%20Straight%20Line%20_%20School%20Science%20Project%20-%20YouTube%20(360p).mp4" TargetMode="External"/><Relationship Id="rId1" Type="http://schemas.microsoft.com/office/2007/relationships/media" Target="file:///D:\DESKTOP\KERIS\VIDIOS%20FOR%20SLIDES\Light%20travels%20in%20a%20Straight%20Line%20_%20School%20Science%20Project%20-%20YouTube%20(360p).mp4"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CRITICAL%20ANGLE%20AND%20TOTAL%20INTERNAL%20REFLECTION%20-%20YouTube%20(360p).mp4" TargetMode="External"/><Relationship Id="rId1" Type="http://schemas.microsoft.com/office/2007/relationships/media" Target="file:///D:\DESKTOP\KERIS\VIDIOS%20FOR%20SLIDES\CRITICAL%20ANGLE%20AND%20TOTAL%20INTERNAL%20REFLECTION%20-%20YouTube%20(360p).mp4" TargetMode="Externa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slideLayout" Target="../slideLayouts/slideLayout2.xml"/><Relationship Id="rId7" Type="http://schemas.openxmlformats.org/officeDocument/2006/relationships/oleObject" Target="../embeddings/oleObject1.bin"/><Relationship Id="rId12" Type="http://schemas.openxmlformats.org/officeDocument/2006/relationships/image" Target="../media/image23.png"/><Relationship Id="rId2" Type="http://schemas.openxmlformats.org/officeDocument/2006/relationships/audio" Target="file:///C:\DIP-ED\numbers.mid" TargetMode="External"/><Relationship Id="rId1" Type="http://schemas.openxmlformats.org/officeDocument/2006/relationships/vmlDrawing" Target="../drawings/vmlDrawing1.vml"/><Relationship Id="rId6" Type="http://schemas.openxmlformats.org/officeDocument/2006/relationships/audio" Target="../media/audio4.wav"/><Relationship Id="rId11" Type="http://schemas.openxmlformats.org/officeDocument/2006/relationships/image" Target="../media/image21.wmf"/><Relationship Id="rId5" Type="http://schemas.openxmlformats.org/officeDocument/2006/relationships/audio" Target="../media/audio3.wav"/><Relationship Id="rId10" Type="http://schemas.openxmlformats.org/officeDocument/2006/relationships/oleObject" Target="../embeddings/oleObject2.bin"/><Relationship Id="rId4" Type="http://schemas.openxmlformats.org/officeDocument/2006/relationships/notesSlide" Target="../notesSlides/notesSlide3.xml"/><Relationship Id="rId9"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3.bin"/><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Total%20Internal%20Reflection%20Demo_%20Optical%20Fibers%20-%20YouTube%20(360p).mp4" TargetMode="External"/><Relationship Id="rId1" Type="http://schemas.microsoft.com/office/2007/relationships/media" Target="file:///D:\DESKTOP\KERIS\VIDIOS%20FOR%20SLIDES\Total%20Internal%20Reflection%20Demo_%20Optical%20Fibers%20-%20YouTube%20(360p).mp4" TargetMode="Externa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Mirage%20_%20An%20optical%20illusion%20_%20What%20is%20a%20Mirage%20and%20Why%20do%20we%20see%20a%20Mirage%20-%20YouTube%20(360p).mp4" TargetMode="External"/><Relationship Id="rId1" Type="http://schemas.microsoft.com/office/2007/relationships/media" Target="file:///D:\DESKTOP\KERIS\VIDIOS%20FOR%20SLIDES\Mirage%20_%20An%20optical%20illusion%20_%20What%20is%20a%20Mirage%20and%20Why%20do%20we%20see%20a%20Mirage%20-%20YouTube%20(360p).mp4" TargetMode="Externa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ESKTOP\KERIS\VIDIOS%20FOR%20SLIDES\Eclipses%20of%20The%20Moon%20and%20The%20%20Sun%20-%20YouTube%20(360p).mp4" TargetMode="External"/><Relationship Id="rId1" Type="http://schemas.microsoft.com/office/2007/relationships/media" Target="file:///D:\DESKTOP\KERIS\VIDIOS%20FOR%20SLIDES\Eclipses%20of%20The%20Moon%20and%20The%20%20Sun%20-%20YouTube%20(360p).mp4" TargetMode="Externa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0DC21EC5-DFDA-405E-8E7C-FD2174C82C1D}"/>
              </a:ext>
            </a:extLst>
          </p:cNvPr>
          <p:cNvSpPr>
            <a:spLocks noGrp="1" noChangeArrowheads="1"/>
          </p:cNvSpPr>
          <p:nvPr>
            <p:ph type="title"/>
          </p:nvPr>
        </p:nvSpPr>
        <p:spPr/>
        <p:txBody>
          <a:bodyPr/>
          <a:lstStyle/>
          <a:p>
            <a:r>
              <a:rPr lang="en-CA" altLang="en-US" sz="5400">
                <a:solidFill>
                  <a:srgbClr val="FF0000"/>
                </a:solidFill>
              </a:rPr>
              <a:t>BEHAVIOUR OF LIGHT</a:t>
            </a:r>
          </a:p>
        </p:txBody>
      </p:sp>
      <p:sp>
        <p:nvSpPr>
          <p:cNvPr id="3075" name="Content Placeholder 2">
            <a:extLst>
              <a:ext uri="{FF2B5EF4-FFF2-40B4-BE49-F238E27FC236}">
                <a16:creationId xmlns:a16="http://schemas.microsoft.com/office/drawing/2014/main" id="{8FE89D3C-DA77-4899-B9AB-CD00E97C6180}"/>
              </a:ext>
            </a:extLst>
          </p:cNvPr>
          <p:cNvSpPr>
            <a:spLocks noGrp="1" noChangeArrowheads="1"/>
          </p:cNvSpPr>
          <p:nvPr>
            <p:ph idx="1"/>
          </p:nvPr>
        </p:nvSpPr>
        <p:spPr/>
        <p:txBody>
          <a:bodyPr/>
          <a:lstStyle/>
          <a:p>
            <a:pPr marL="0" indent="0">
              <a:buFontTx/>
              <a:buNone/>
            </a:pPr>
            <a:r>
              <a:rPr lang="en-CA" altLang="en-US"/>
              <a:t>     </a:t>
            </a:r>
          </a:p>
          <a:p>
            <a:pPr marL="0" indent="0">
              <a:buFontTx/>
              <a:buNone/>
            </a:pPr>
            <a:r>
              <a:rPr lang="en-CA" altLang="en-US"/>
              <a:t>                 </a:t>
            </a:r>
          </a:p>
          <a:p>
            <a:pPr marL="0" indent="0">
              <a:buFontTx/>
              <a:buNone/>
            </a:pPr>
            <a:endParaRPr lang="en-CA" altLang="en-US"/>
          </a:p>
          <a:p>
            <a:pPr marL="0" indent="0">
              <a:buFontTx/>
              <a:buNone/>
            </a:pPr>
            <a:endParaRPr lang="en-CA" altLang="en-US"/>
          </a:p>
          <a:p>
            <a:pPr marL="0" indent="0">
              <a:buFontTx/>
              <a:buNone/>
            </a:pPr>
            <a:r>
              <a:rPr lang="en-CA" altLang="en-US"/>
              <a:t>               </a:t>
            </a:r>
            <a:r>
              <a:rPr lang="en-CA" altLang="en-US" sz="5400"/>
              <a:t>TERM THREE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137" name="Group 17">
            <a:extLst>
              <a:ext uri="{FF2B5EF4-FFF2-40B4-BE49-F238E27FC236}">
                <a16:creationId xmlns:a16="http://schemas.microsoft.com/office/drawing/2014/main" id="{8AE32D22-D177-49D7-8DCA-03AD256A7E0C}"/>
              </a:ext>
            </a:extLst>
          </p:cNvPr>
          <p:cNvGrpSpPr>
            <a:grpSpLocks/>
          </p:cNvGrpSpPr>
          <p:nvPr/>
        </p:nvGrpSpPr>
        <p:grpSpPr bwMode="auto">
          <a:xfrm>
            <a:off x="2971800" y="5105400"/>
            <a:ext cx="3276600" cy="1600200"/>
            <a:chOff x="1872" y="3216"/>
            <a:chExt cx="2064" cy="624"/>
          </a:xfrm>
        </p:grpSpPr>
        <p:sp>
          <p:nvSpPr>
            <p:cNvPr id="12303" name="Rectangle 8">
              <a:extLst>
                <a:ext uri="{FF2B5EF4-FFF2-40B4-BE49-F238E27FC236}">
                  <a16:creationId xmlns:a16="http://schemas.microsoft.com/office/drawing/2014/main" id="{812DF0D6-4678-4207-A8D8-639D37154C6A}"/>
                </a:ext>
              </a:extLst>
            </p:cNvPr>
            <p:cNvSpPr>
              <a:spLocks noChangeArrowheads="1"/>
            </p:cNvSpPr>
            <p:nvPr/>
          </p:nvSpPr>
          <p:spPr bwMode="auto">
            <a:xfrm>
              <a:off x="1872" y="3216"/>
              <a:ext cx="2064" cy="624"/>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新細明體"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9pPr>
            </a:lstStyle>
            <a:p>
              <a:pPr algn="ctr" eaLnBrk="1" hangingPunct="1"/>
              <a:endParaRPr lang="en-CA" altLang="en-US">
                <a:solidFill>
                  <a:srgbClr val="99FF33"/>
                </a:solidFill>
              </a:endParaRPr>
            </a:p>
          </p:txBody>
        </p:sp>
        <p:sp>
          <p:nvSpPr>
            <p:cNvPr id="12304" name="Text Box 15">
              <a:extLst>
                <a:ext uri="{FF2B5EF4-FFF2-40B4-BE49-F238E27FC236}">
                  <a16:creationId xmlns:a16="http://schemas.microsoft.com/office/drawing/2014/main" id="{0CD4DCBB-E30A-4B0B-9FE8-2C821A27725A}"/>
                </a:ext>
              </a:extLst>
            </p:cNvPr>
            <p:cNvSpPr txBox="1">
              <a:spLocks noChangeArrowheads="1"/>
            </p:cNvSpPr>
            <p:nvPr/>
          </p:nvSpPr>
          <p:spPr bwMode="auto">
            <a:xfrm>
              <a:off x="1872" y="3408"/>
              <a:ext cx="520"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新細明體"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9pPr>
            </a:lstStyle>
            <a:p>
              <a:pPr eaLnBrk="1" hangingPunct="1">
                <a:spcBef>
                  <a:spcPct val="0"/>
                </a:spcBef>
                <a:buFontTx/>
                <a:buNone/>
              </a:pPr>
              <a:r>
                <a:rPr lang="en-US" altLang="zh-TW" sz="2400" b="1">
                  <a:latin typeface="Arial Narrow" panose="020B0606020202030204" pitchFamily="34" charset="0"/>
                </a:rPr>
                <a:t>glass</a:t>
              </a:r>
            </a:p>
          </p:txBody>
        </p:sp>
      </p:grpSp>
      <p:sp>
        <p:nvSpPr>
          <p:cNvPr id="5127" name="Line 7">
            <a:extLst>
              <a:ext uri="{FF2B5EF4-FFF2-40B4-BE49-F238E27FC236}">
                <a16:creationId xmlns:a16="http://schemas.microsoft.com/office/drawing/2014/main" id="{23781A9D-DEE3-4858-BA6F-C2511D72EFCF}"/>
              </a:ext>
            </a:extLst>
          </p:cNvPr>
          <p:cNvSpPr>
            <a:spLocks noChangeShapeType="1"/>
          </p:cNvSpPr>
          <p:nvPr/>
        </p:nvSpPr>
        <p:spPr bwMode="auto">
          <a:xfrm flipH="1">
            <a:off x="6781800" y="2133600"/>
            <a:ext cx="1066800" cy="10668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12292" name="Rectangle 2">
            <a:extLst>
              <a:ext uri="{FF2B5EF4-FFF2-40B4-BE49-F238E27FC236}">
                <a16:creationId xmlns:a16="http://schemas.microsoft.com/office/drawing/2014/main" id="{0057A93A-5694-40F2-B58F-F0BE17692DD6}"/>
              </a:ext>
            </a:extLst>
          </p:cNvPr>
          <p:cNvSpPr>
            <a:spLocks noGrp="1" noChangeArrowheads="1"/>
          </p:cNvSpPr>
          <p:nvPr>
            <p:ph type="title"/>
          </p:nvPr>
        </p:nvSpPr>
        <p:spPr>
          <a:xfrm>
            <a:off x="685800" y="381000"/>
            <a:ext cx="7772400" cy="1143000"/>
          </a:xfrm>
        </p:spPr>
        <p:txBody>
          <a:bodyPr/>
          <a:lstStyle/>
          <a:p>
            <a:pPr eaLnBrk="1" hangingPunct="1"/>
            <a:r>
              <a:rPr lang="en-US" altLang="zh-TW">
                <a:solidFill>
                  <a:srgbClr val="FF0000"/>
                </a:solidFill>
              </a:rPr>
              <a:t>Reflection and Refraction</a:t>
            </a:r>
          </a:p>
        </p:txBody>
      </p:sp>
      <p:sp>
        <p:nvSpPr>
          <p:cNvPr id="5123" name="Rectangle 3">
            <a:extLst>
              <a:ext uri="{FF2B5EF4-FFF2-40B4-BE49-F238E27FC236}">
                <a16:creationId xmlns:a16="http://schemas.microsoft.com/office/drawing/2014/main" id="{B6D19402-B484-4AA6-B6D5-8CFAB466008E}"/>
              </a:ext>
            </a:extLst>
          </p:cNvPr>
          <p:cNvSpPr>
            <a:spLocks noGrp="1" noChangeArrowheads="1"/>
          </p:cNvSpPr>
          <p:nvPr>
            <p:ph type="body" idx="1"/>
          </p:nvPr>
        </p:nvSpPr>
        <p:spPr>
          <a:xfrm>
            <a:off x="381000" y="1295400"/>
            <a:ext cx="8382000" cy="889000"/>
          </a:xfrm>
        </p:spPr>
        <p:txBody>
          <a:bodyPr/>
          <a:lstStyle/>
          <a:p>
            <a:pPr eaLnBrk="1" hangingPunct="1"/>
            <a:r>
              <a:rPr lang="en-US" altLang="zh-TW">
                <a:solidFill>
                  <a:schemeClr val="tx2"/>
                </a:solidFill>
              </a:rPr>
              <a:t> Reflection is the change in the direction of a ray or a beam when it hits a reflecting surface.</a:t>
            </a:r>
          </a:p>
          <a:p>
            <a:pPr eaLnBrk="1" hangingPunct="1"/>
            <a:endParaRPr lang="en-US" altLang="zh-TW">
              <a:solidFill>
                <a:schemeClr val="tx2"/>
              </a:solidFill>
            </a:endParaRPr>
          </a:p>
          <a:p>
            <a:pPr eaLnBrk="1" hangingPunct="1"/>
            <a:r>
              <a:rPr lang="en-US" altLang="zh-TW">
                <a:solidFill>
                  <a:schemeClr val="tx2"/>
                </a:solidFill>
              </a:rPr>
              <a:t>Mirror </a:t>
            </a:r>
            <a:r>
              <a:rPr lang="en-US" altLang="zh-TW" b="1">
                <a:solidFill>
                  <a:srgbClr val="33CCFF"/>
                </a:solidFill>
                <a:latin typeface="Bookman Old Style" panose="02050604050505020204" pitchFamily="18" charset="0"/>
              </a:rPr>
              <a:t>reflects</a:t>
            </a:r>
            <a:r>
              <a:rPr lang="en-US" altLang="zh-TW">
                <a:solidFill>
                  <a:srgbClr val="ABFF91"/>
                </a:solidFill>
              </a:rPr>
              <a:t> </a:t>
            </a:r>
            <a:r>
              <a:rPr lang="en-US" altLang="zh-TW">
                <a:solidFill>
                  <a:schemeClr val="tx2"/>
                </a:solidFill>
              </a:rPr>
              <a:t>light</a:t>
            </a:r>
          </a:p>
        </p:txBody>
      </p:sp>
      <p:sp>
        <p:nvSpPr>
          <p:cNvPr id="5124" name="Rectangle 4">
            <a:extLst>
              <a:ext uri="{FF2B5EF4-FFF2-40B4-BE49-F238E27FC236}">
                <a16:creationId xmlns:a16="http://schemas.microsoft.com/office/drawing/2014/main" id="{3312C948-FF48-46CD-A751-4B758E74DF83}"/>
              </a:ext>
            </a:extLst>
          </p:cNvPr>
          <p:cNvSpPr>
            <a:spLocks noChangeArrowheads="1"/>
          </p:cNvSpPr>
          <p:nvPr/>
        </p:nvSpPr>
        <p:spPr bwMode="auto">
          <a:xfrm>
            <a:off x="685800" y="3352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Times New Roman" panose="02020603050405020304" pitchFamily="18" charset="0"/>
                <a:ea typeface="新細明體"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9pPr>
          </a:lstStyle>
          <a:p>
            <a:pPr eaLnBrk="1" hangingPunct="1"/>
            <a:r>
              <a:rPr lang="en-US" altLang="zh-TW">
                <a:solidFill>
                  <a:schemeClr val="tx2"/>
                </a:solidFill>
                <a:latin typeface="Bookman Old Style" panose="02050604050505020204" pitchFamily="18" charset="0"/>
              </a:rPr>
              <a:t>Transparent medium </a:t>
            </a:r>
            <a:r>
              <a:rPr lang="en-US" altLang="zh-TW" b="1">
                <a:solidFill>
                  <a:schemeClr val="tx2"/>
                </a:solidFill>
                <a:latin typeface="Bookman Old Style" panose="02050604050505020204" pitchFamily="18" charset="0"/>
              </a:rPr>
              <a:t>refracts</a:t>
            </a:r>
            <a:r>
              <a:rPr lang="en-US" altLang="zh-TW">
                <a:solidFill>
                  <a:schemeClr val="tx2"/>
                </a:solidFill>
                <a:latin typeface="Bookman Old Style" panose="02050604050505020204" pitchFamily="18" charset="0"/>
              </a:rPr>
              <a:t> light</a:t>
            </a:r>
          </a:p>
        </p:txBody>
      </p:sp>
      <p:sp>
        <p:nvSpPr>
          <p:cNvPr id="5126" name="Line 6">
            <a:extLst>
              <a:ext uri="{FF2B5EF4-FFF2-40B4-BE49-F238E27FC236}">
                <a16:creationId xmlns:a16="http://schemas.microsoft.com/office/drawing/2014/main" id="{BB269CFF-4F58-4EE3-AEBF-012440A54729}"/>
              </a:ext>
            </a:extLst>
          </p:cNvPr>
          <p:cNvSpPr>
            <a:spLocks noChangeShapeType="1"/>
          </p:cNvSpPr>
          <p:nvPr/>
        </p:nvSpPr>
        <p:spPr bwMode="auto">
          <a:xfrm>
            <a:off x="5867400" y="2133600"/>
            <a:ext cx="1066800" cy="10668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5129" name="Line 9">
            <a:extLst>
              <a:ext uri="{FF2B5EF4-FFF2-40B4-BE49-F238E27FC236}">
                <a16:creationId xmlns:a16="http://schemas.microsoft.com/office/drawing/2014/main" id="{2D571CF1-0CD1-447A-8197-03337C4A4B5F}"/>
              </a:ext>
            </a:extLst>
          </p:cNvPr>
          <p:cNvSpPr>
            <a:spLocks noChangeShapeType="1"/>
          </p:cNvSpPr>
          <p:nvPr/>
        </p:nvSpPr>
        <p:spPr bwMode="auto">
          <a:xfrm>
            <a:off x="3429000" y="4038600"/>
            <a:ext cx="1066800" cy="10668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grpSp>
        <p:nvGrpSpPr>
          <p:cNvPr id="5138" name="Group 18">
            <a:extLst>
              <a:ext uri="{FF2B5EF4-FFF2-40B4-BE49-F238E27FC236}">
                <a16:creationId xmlns:a16="http://schemas.microsoft.com/office/drawing/2014/main" id="{D18BFB41-EF91-4B94-B567-DD201CFE226E}"/>
              </a:ext>
            </a:extLst>
          </p:cNvPr>
          <p:cNvGrpSpPr>
            <a:grpSpLocks/>
          </p:cNvGrpSpPr>
          <p:nvPr/>
        </p:nvGrpSpPr>
        <p:grpSpPr bwMode="auto">
          <a:xfrm>
            <a:off x="4495800" y="4038600"/>
            <a:ext cx="1066800" cy="2667000"/>
            <a:chOff x="2832" y="2544"/>
            <a:chExt cx="672" cy="1680"/>
          </a:xfrm>
        </p:grpSpPr>
        <p:sp>
          <p:nvSpPr>
            <p:cNvPr id="12301" name="Line 10">
              <a:extLst>
                <a:ext uri="{FF2B5EF4-FFF2-40B4-BE49-F238E27FC236}">
                  <a16:creationId xmlns:a16="http://schemas.microsoft.com/office/drawing/2014/main" id="{D125AD25-8BE5-4893-9EA4-A43D9A7AEC22}"/>
                </a:ext>
              </a:extLst>
            </p:cNvPr>
            <p:cNvSpPr>
              <a:spLocks noChangeShapeType="1"/>
            </p:cNvSpPr>
            <p:nvPr/>
          </p:nvSpPr>
          <p:spPr bwMode="auto">
            <a:xfrm>
              <a:off x="2832" y="3216"/>
              <a:ext cx="624" cy="1008"/>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12302" name="Line 11">
              <a:extLst>
                <a:ext uri="{FF2B5EF4-FFF2-40B4-BE49-F238E27FC236}">
                  <a16:creationId xmlns:a16="http://schemas.microsoft.com/office/drawing/2014/main" id="{E2F1905C-069A-4065-A8C9-A6B5D43807F6}"/>
                </a:ext>
              </a:extLst>
            </p:cNvPr>
            <p:cNvSpPr>
              <a:spLocks noChangeShapeType="1"/>
            </p:cNvSpPr>
            <p:nvPr/>
          </p:nvSpPr>
          <p:spPr bwMode="auto">
            <a:xfrm flipH="1">
              <a:off x="2832" y="2544"/>
              <a:ext cx="672" cy="672"/>
            </a:xfrm>
            <a:prstGeom prst="line">
              <a:avLst/>
            </a:prstGeom>
            <a:noFill/>
            <a:ln w="76200">
              <a:solidFill>
                <a:srgbClr val="E9E4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grpSp>
      <p:grpSp>
        <p:nvGrpSpPr>
          <p:cNvPr id="5136" name="Group 16">
            <a:extLst>
              <a:ext uri="{FF2B5EF4-FFF2-40B4-BE49-F238E27FC236}">
                <a16:creationId xmlns:a16="http://schemas.microsoft.com/office/drawing/2014/main" id="{F21FA911-FFA3-4FB0-B972-FEAC8DAD13F7}"/>
              </a:ext>
            </a:extLst>
          </p:cNvPr>
          <p:cNvGrpSpPr>
            <a:grpSpLocks/>
          </p:cNvGrpSpPr>
          <p:nvPr/>
        </p:nvGrpSpPr>
        <p:grpSpPr bwMode="auto">
          <a:xfrm>
            <a:off x="5638800" y="2971800"/>
            <a:ext cx="3505200" cy="457200"/>
            <a:chOff x="3552" y="1872"/>
            <a:chExt cx="2208" cy="288"/>
          </a:xfrm>
        </p:grpSpPr>
        <p:sp>
          <p:nvSpPr>
            <p:cNvPr id="12299" name="Rectangle 5">
              <a:extLst>
                <a:ext uri="{FF2B5EF4-FFF2-40B4-BE49-F238E27FC236}">
                  <a16:creationId xmlns:a16="http://schemas.microsoft.com/office/drawing/2014/main" id="{178E402B-0A3E-45FA-9674-3071F1CB1DD0}"/>
                </a:ext>
              </a:extLst>
            </p:cNvPr>
            <p:cNvSpPr>
              <a:spLocks noChangeArrowheads="1"/>
            </p:cNvSpPr>
            <p:nvPr/>
          </p:nvSpPr>
          <p:spPr bwMode="auto">
            <a:xfrm>
              <a:off x="3552" y="1968"/>
              <a:ext cx="1584" cy="9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新細明體"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9pPr>
            </a:lstStyle>
            <a:p>
              <a:pPr algn="ctr" eaLnBrk="1" hangingPunct="1"/>
              <a:endParaRPr lang="en-CA" altLang="en-US">
                <a:solidFill>
                  <a:srgbClr val="99FF33"/>
                </a:solidFill>
              </a:endParaRPr>
            </a:p>
          </p:txBody>
        </p:sp>
        <p:sp>
          <p:nvSpPr>
            <p:cNvPr id="12300" name="Text Box 14">
              <a:extLst>
                <a:ext uri="{FF2B5EF4-FFF2-40B4-BE49-F238E27FC236}">
                  <a16:creationId xmlns:a16="http://schemas.microsoft.com/office/drawing/2014/main" id="{F7460509-6224-4279-A196-0C3253915F68}"/>
                </a:ext>
              </a:extLst>
            </p:cNvPr>
            <p:cNvSpPr txBox="1">
              <a:spLocks noChangeArrowheads="1"/>
            </p:cNvSpPr>
            <p:nvPr/>
          </p:nvSpPr>
          <p:spPr bwMode="auto">
            <a:xfrm>
              <a:off x="5181" y="1872"/>
              <a:ext cx="5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新細明體"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itchFamily="18" charset="-120"/>
                </a:defRPr>
              </a:lvl9pPr>
            </a:lstStyle>
            <a:p>
              <a:pPr eaLnBrk="1" hangingPunct="1">
                <a:spcBef>
                  <a:spcPct val="0"/>
                </a:spcBef>
                <a:buFontTx/>
                <a:buNone/>
              </a:pPr>
              <a:r>
                <a:rPr lang="en-US" altLang="zh-TW" sz="2400" b="1">
                  <a:solidFill>
                    <a:schemeClr val="bg1"/>
                  </a:solidFill>
                  <a:latin typeface="Arial Narrow" panose="020B0606020202030204" pitchFamily="34" charset="0"/>
                </a:rPr>
                <a:t>mirror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 calcmode="lin" valueType="num">
                                      <p:cBhvr additive="base">
                                        <p:cTn id="12"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1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5136"/>
                                        </p:tgtEl>
                                        <p:attrNameLst>
                                          <p:attrName>style.visibility</p:attrName>
                                        </p:attrNameLst>
                                      </p:cBhvr>
                                      <p:to>
                                        <p:strVal val="visible"/>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wipe(left)">
                                      <p:cBhvr>
                                        <p:cTn id="21" dur="500"/>
                                        <p:tgtEl>
                                          <p:spTgt spid="5126"/>
                                        </p:tgtEl>
                                      </p:cBhvr>
                                    </p:animEffect>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wipe(left)">
                                      <p:cBhvr>
                                        <p:cTn id="25" dur="500"/>
                                        <p:tgtEl>
                                          <p:spTgt spid="5127"/>
                                        </p:tgtEl>
                                      </p:cBhvr>
                                    </p:animEffect>
                                  </p:childTnLst>
                                </p:cTn>
                              </p:par>
                            </p:childTnLst>
                          </p:cTn>
                        </p:par>
                        <p:par>
                          <p:cTn id="26" fill="hold" nodeType="afterGroup">
                            <p:stCondLst>
                              <p:cond delay="1500"/>
                            </p:stCondLst>
                            <p:childTnLst>
                              <p:par>
                                <p:cTn id="27" presetID="2" presetClass="entr" presetSubtype="1" fill="hold" grpId="0" nodeType="after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additive="base">
                                        <p:cTn id="29" dur="500" fill="hold"/>
                                        <p:tgtEl>
                                          <p:spTgt spid="5124"/>
                                        </p:tgtEl>
                                        <p:attrNameLst>
                                          <p:attrName>ppt_x</p:attrName>
                                        </p:attrNameLst>
                                      </p:cBhvr>
                                      <p:tavLst>
                                        <p:tav tm="0">
                                          <p:val>
                                            <p:strVal val="#ppt_x"/>
                                          </p:val>
                                        </p:tav>
                                        <p:tav tm="100000">
                                          <p:val>
                                            <p:strVal val="#ppt_x"/>
                                          </p:val>
                                        </p:tav>
                                      </p:tavLst>
                                    </p:anim>
                                    <p:anim calcmode="lin" valueType="num">
                                      <p:cBhvr additive="base">
                                        <p:cTn id="30"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137"/>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5129"/>
                                        </p:tgtEl>
                                        <p:attrNameLst>
                                          <p:attrName>style.visibility</p:attrName>
                                        </p:attrNameLst>
                                      </p:cBhvr>
                                      <p:to>
                                        <p:strVal val="visible"/>
                                      </p:to>
                                    </p:set>
                                    <p:animEffect transition="in" filter="wipe(left)">
                                      <p:cBhvr>
                                        <p:cTn id="38" dur="500"/>
                                        <p:tgtEl>
                                          <p:spTgt spid="5129"/>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par>
                          <p:cTn id="39" fill="hold" nodeType="after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5138"/>
                                        </p:tgtEl>
                                        <p:attrNameLst>
                                          <p:attrName>style.visibility</p:attrName>
                                        </p:attrNameLst>
                                      </p:cBhvr>
                                      <p:to>
                                        <p:strVal val="visible"/>
                                      </p:to>
                                    </p:set>
                                    <p:animEffect transition="in" filter="wipe(left)">
                                      <p:cBhvr>
                                        <p:cTn id="42"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advAuto="0"/>
      <p:bldP spid="512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EA2886A-8339-4512-830D-8F94E5985CEE}"/>
              </a:ext>
            </a:extLst>
          </p:cNvPr>
          <p:cNvSpPr>
            <a:spLocks noGrp="1" noChangeArrowheads="1"/>
          </p:cNvSpPr>
          <p:nvPr>
            <p:ph type="title"/>
          </p:nvPr>
        </p:nvSpPr>
        <p:spPr/>
        <p:txBody>
          <a:bodyPr/>
          <a:lstStyle/>
          <a:p>
            <a:r>
              <a:rPr lang="en-CA" altLang="en-US" sz="6000">
                <a:solidFill>
                  <a:srgbClr val="FF0000"/>
                </a:solidFill>
              </a:rPr>
              <a:t>Reflection Cont’d</a:t>
            </a:r>
          </a:p>
        </p:txBody>
      </p:sp>
      <p:pic>
        <p:nvPicPr>
          <p:cNvPr id="4" name="Picture 4">
            <a:extLst>
              <a:ext uri="{FF2B5EF4-FFF2-40B4-BE49-F238E27FC236}">
                <a16:creationId xmlns:a16="http://schemas.microsoft.com/office/drawing/2014/main" id="{5D4F263B-CA2F-4123-9E30-A4FCB52B28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67544"/>
            <a:ext cx="925195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4BD2B40-2281-4C98-B09C-AC814D16A2E5}"/>
              </a:ext>
            </a:extLst>
          </p:cNvPr>
          <p:cNvSpPr>
            <a:spLocks noGrp="1" noChangeArrowheads="1"/>
          </p:cNvSpPr>
          <p:nvPr>
            <p:ph type="title"/>
          </p:nvPr>
        </p:nvSpPr>
        <p:spPr/>
        <p:txBody>
          <a:bodyPr/>
          <a:lstStyle/>
          <a:p>
            <a:r>
              <a:rPr lang="en-CA" altLang="en-US" sz="6600">
                <a:solidFill>
                  <a:srgbClr val="FF0000"/>
                </a:solidFill>
              </a:rPr>
              <a:t>Laws of reflection</a:t>
            </a:r>
          </a:p>
        </p:txBody>
      </p:sp>
      <p:sp>
        <p:nvSpPr>
          <p:cNvPr id="15363" name="Content Placeholder 2">
            <a:extLst>
              <a:ext uri="{FF2B5EF4-FFF2-40B4-BE49-F238E27FC236}">
                <a16:creationId xmlns:a16="http://schemas.microsoft.com/office/drawing/2014/main" id="{2A5EFE65-623B-459B-9841-57789D1AD217}"/>
              </a:ext>
            </a:extLst>
          </p:cNvPr>
          <p:cNvSpPr>
            <a:spLocks noGrp="1" noChangeArrowheads="1"/>
          </p:cNvSpPr>
          <p:nvPr>
            <p:ph idx="1"/>
          </p:nvPr>
        </p:nvSpPr>
        <p:spPr>
          <a:xfrm>
            <a:off x="684213" y="1295400"/>
            <a:ext cx="8078787" cy="4800600"/>
          </a:xfrm>
        </p:spPr>
        <p:txBody>
          <a:bodyPr/>
          <a:lstStyle/>
          <a:p>
            <a:r>
              <a:rPr lang="en-CA" altLang="en-US"/>
              <a:t>  </a:t>
            </a:r>
            <a:r>
              <a:rPr lang="en-CA" altLang="en-US" sz="4400"/>
              <a:t>The incident ray, the reflected ray and the normal at the point of incidence all lie in the same plane.</a:t>
            </a:r>
          </a:p>
          <a:p>
            <a:r>
              <a:rPr lang="en-CA" altLang="en-US" sz="4400"/>
              <a:t> The angel of incidence is equal to the angle of reflection.</a:t>
            </a:r>
          </a:p>
          <a:p>
            <a:endParaRPr lang="en-CA" altLang="en-US"/>
          </a:p>
          <a:p>
            <a:endParaRPr lang="en-CA" altLang="en-US"/>
          </a:p>
          <a:p>
            <a:endParaRPr lang="en-CA" altLang="en-US"/>
          </a:p>
          <a:p>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style.rotation</p:attrName>
                                        </p:attrNameLst>
                                      </p:cBhvr>
                                      <p:tavLst>
                                        <p:tav tm="0">
                                          <p:val>
                                            <p:fltVal val="90"/>
                                          </p:val>
                                        </p:tav>
                                        <p:tav tm="100000">
                                          <p:val>
                                            <p:fltVal val="0"/>
                                          </p:val>
                                        </p:tav>
                                      </p:tavLst>
                                    </p:anim>
                                    <p:animEffect transition="in" filter="fade">
                                      <p:cBhvr>
                                        <p:cTn id="10" dur="1000"/>
                                        <p:tgtEl>
                                          <p:spTgt spid="153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15363">
                                            <p:txEl>
                                              <p:pRg st="0" end="0"/>
                                            </p:txEl>
                                          </p:spTgt>
                                        </p:tgtEl>
                                        <p:attrNameLst>
                                          <p:attrName>style.visibility</p:attrName>
                                        </p:attrNameLst>
                                      </p:cBhvr>
                                      <p:to>
                                        <p:strVal val="visible"/>
                                      </p:to>
                                    </p:set>
                                    <p:anim calcmode="lin" valueType="num">
                                      <p:cBhvr>
                                        <p:cTn id="15"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536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536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5363">
                                            <p:txEl>
                                              <p:pRg st="1" end="1"/>
                                            </p:txEl>
                                          </p:spTgt>
                                        </p:tgtEl>
                                        <p:attrNameLst>
                                          <p:attrName>style.visibility</p:attrName>
                                        </p:attrNameLst>
                                      </p:cBhvr>
                                      <p:to>
                                        <p:strVal val="visible"/>
                                      </p:to>
                                    </p:set>
                                    <p:anim calcmode="lin" valueType="num">
                                      <p:cBhvr>
                                        <p:cTn id="23"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536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CD4A384-DF46-4C14-AB9C-4C5F915F094A}"/>
              </a:ext>
            </a:extLst>
          </p:cNvPr>
          <p:cNvSpPr>
            <a:spLocks noGrp="1" noChangeArrowheads="1"/>
          </p:cNvSpPr>
          <p:nvPr>
            <p:ph type="title"/>
          </p:nvPr>
        </p:nvSpPr>
        <p:spPr/>
        <p:txBody>
          <a:bodyPr/>
          <a:lstStyle/>
          <a:p>
            <a:r>
              <a:rPr lang="en-CA" altLang="en-US">
                <a:solidFill>
                  <a:srgbClr val="FF0000"/>
                </a:solidFill>
              </a:rPr>
              <a:t>Application of reflection at plane mirrors</a:t>
            </a:r>
          </a:p>
        </p:txBody>
      </p:sp>
      <p:sp>
        <p:nvSpPr>
          <p:cNvPr id="3" name="Content Placeholder 2">
            <a:extLst>
              <a:ext uri="{FF2B5EF4-FFF2-40B4-BE49-F238E27FC236}">
                <a16:creationId xmlns:a16="http://schemas.microsoft.com/office/drawing/2014/main" id="{17356DD5-FA48-41C5-A4E7-731A7E4D6450}"/>
              </a:ext>
            </a:extLst>
          </p:cNvPr>
          <p:cNvSpPr>
            <a:spLocks noGrp="1"/>
          </p:cNvSpPr>
          <p:nvPr>
            <p:ph idx="1"/>
          </p:nvPr>
        </p:nvSpPr>
        <p:spPr/>
        <p:txBody>
          <a:bodyPr/>
          <a:lstStyle/>
          <a:p>
            <a:pPr marL="0" indent="0">
              <a:buFontTx/>
              <a:buNone/>
              <a:defRPr/>
            </a:pPr>
            <a:r>
              <a:rPr lang="en-CA" dirty="0"/>
              <a:t>  </a:t>
            </a:r>
          </a:p>
          <a:p>
            <a:pPr marL="0" indent="0">
              <a:buFontTx/>
              <a:buNone/>
              <a:defRPr/>
            </a:pPr>
            <a:r>
              <a:rPr lang="en-CA" sz="3600" dirty="0"/>
              <a:t>Plane mirrors are used in;</a:t>
            </a:r>
          </a:p>
          <a:p>
            <a:pPr>
              <a:buFont typeface="Arial" panose="020B0604020202020204" pitchFamily="34" charset="0"/>
              <a:buChar char="•"/>
              <a:defRPr/>
            </a:pPr>
            <a:r>
              <a:rPr lang="en-CA" sz="3600" dirty="0"/>
              <a:t> Saloons and dressing room for admiration</a:t>
            </a:r>
          </a:p>
          <a:p>
            <a:pPr>
              <a:buFont typeface="Arial" panose="020B0604020202020204" pitchFamily="34" charset="0"/>
              <a:buChar char="•"/>
              <a:defRPr/>
            </a:pPr>
            <a:r>
              <a:rPr lang="en-CA" sz="3600" dirty="0"/>
              <a:t> Small vehicles e.g., Cars and taxis to see the activities of passengers aboard.</a:t>
            </a:r>
          </a:p>
          <a:p>
            <a:pPr>
              <a:buFont typeface="Arial" panose="020B0604020202020204" pitchFamily="34" charset="0"/>
              <a:buChar char="•"/>
              <a:defRPr/>
            </a:pPr>
            <a:r>
              <a:rPr lang="en-CA" sz="3600" dirty="0"/>
              <a:t> Bicycles for seeing traffic behind</a:t>
            </a:r>
          </a:p>
          <a:p>
            <a:pPr>
              <a:buFont typeface="Arial" panose="020B0604020202020204" pitchFamily="34" charset="0"/>
              <a:buChar char="•"/>
              <a:defRPr/>
            </a:pPr>
            <a:r>
              <a:rPr lang="en-CA" sz="3600" dirty="0"/>
              <a:t> Periscopes for seeing over obstacles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14931CD-631A-4E22-B9C6-CF420C786F17}"/>
              </a:ext>
            </a:extLst>
          </p:cNvPr>
          <p:cNvSpPr>
            <a:spLocks noGrp="1" noChangeArrowheads="1"/>
          </p:cNvSpPr>
          <p:nvPr>
            <p:ph type="title"/>
          </p:nvPr>
        </p:nvSpPr>
        <p:spPr/>
        <p:txBody>
          <a:bodyPr/>
          <a:lstStyle/>
          <a:p>
            <a:r>
              <a:rPr lang="en-CA" altLang="en-US">
                <a:solidFill>
                  <a:srgbClr val="FF0000"/>
                </a:solidFill>
              </a:rPr>
              <a:t>Reflection at curved surfaces</a:t>
            </a:r>
          </a:p>
        </p:txBody>
      </p:sp>
      <p:pic>
        <p:nvPicPr>
          <p:cNvPr id="17411" name="Content Placeholder 3" descr="Image result for reflection at curved surfaces">
            <a:extLst>
              <a:ext uri="{FF2B5EF4-FFF2-40B4-BE49-F238E27FC236}">
                <a16:creationId xmlns:a16="http://schemas.microsoft.com/office/drawing/2014/main" id="{7EFACA0E-9D9A-416C-9C37-FDCD6FC5462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14463"/>
            <a:ext cx="9144000" cy="54435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1000" fill="hold"/>
                                        <p:tgtEl>
                                          <p:spTgt spid="17411"/>
                                        </p:tgtEl>
                                        <p:attrNameLst>
                                          <p:attrName>ppt_w</p:attrName>
                                        </p:attrNameLst>
                                      </p:cBhvr>
                                      <p:tavLst>
                                        <p:tav tm="0">
                                          <p:val>
                                            <p:fltVal val="0"/>
                                          </p:val>
                                        </p:tav>
                                        <p:tav tm="100000">
                                          <p:val>
                                            <p:strVal val="#ppt_w"/>
                                          </p:val>
                                        </p:tav>
                                      </p:tavLst>
                                    </p:anim>
                                    <p:anim calcmode="lin" valueType="num">
                                      <p:cBhvr>
                                        <p:cTn id="15" dur="1000" fill="hold"/>
                                        <p:tgtEl>
                                          <p:spTgt spid="17411"/>
                                        </p:tgtEl>
                                        <p:attrNameLst>
                                          <p:attrName>ppt_h</p:attrName>
                                        </p:attrNameLst>
                                      </p:cBhvr>
                                      <p:tavLst>
                                        <p:tav tm="0">
                                          <p:val>
                                            <p:fltVal val="0"/>
                                          </p:val>
                                        </p:tav>
                                        <p:tav tm="100000">
                                          <p:val>
                                            <p:strVal val="#ppt_h"/>
                                          </p:val>
                                        </p:tav>
                                      </p:tavLst>
                                    </p:anim>
                                    <p:anim calcmode="lin" valueType="num">
                                      <p:cBhvr>
                                        <p:cTn id="16" dur="1000" fill="hold"/>
                                        <p:tgtEl>
                                          <p:spTgt spid="17411"/>
                                        </p:tgtEl>
                                        <p:attrNameLst>
                                          <p:attrName>style.rotation</p:attrName>
                                        </p:attrNameLst>
                                      </p:cBhvr>
                                      <p:tavLst>
                                        <p:tav tm="0">
                                          <p:val>
                                            <p:fltVal val="90"/>
                                          </p:val>
                                        </p:tav>
                                        <p:tav tm="100000">
                                          <p:val>
                                            <p:fltVal val="0"/>
                                          </p:val>
                                        </p:tav>
                                      </p:tavLst>
                                    </p:anim>
                                    <p:animEffect transition="in" filter="fade">
                                      <p:cBhvr>
                                        <p:cTn id="17" dur="1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A340A932-B7A8-4704-BC94-69BC6B387971}"/>
              </a:ext>
            </a:extLst>
          </p:cNvPr>
          <p:cNvSpPr>
            <a:spLocks noGrp="1" noChangeArrowheads="1"/>
          </p:cNvSpPr>
          <p:nvPr>
            <p:ph idx="1"/>
          </p:nvPr>
        </p:nvSpPr>
        <p:spPr/>
        <p:txBody>
          <a:bodyPr/>
          <a:lstStyle/>
          <a:p>
            <a:pPr marL="0" indent="0">
              <a:buFontTx/>
              <a:buNone/>
            </a:pPr>
            <a:r>
              <a:rPr lang="en-CA" altLang="en-US"/>
              <a:t> </a:t>
            </a:r>
          </a:p>
        </p:txBody>
      </p:sp>
      <p:pic>
        <p:nvPicPr>
          <p:cNvPr id="18435" name="Picture 3">
            <a:extLst>
              <a:ext uri="{FF2B5EF4-FFF2-40B4-BE49-F238E27FC236}">
                <a16:creationId xmlns:a16="http://schemas.microsoft.com/office/drawing/2014/main" id="{81973E2B-4ADD-41D0-86E3-5DC696DA0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4338"/>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itle 4">
            <a:extLst>
              <a:ext uri="{FF2B5EF4-FFF2-40B4-BE49-F238E27FC236}">
                <a16:creationId xmlns:a16="http://schemas.microsoft.com/office/drawing/2014/main" id="{7FBEFC59-5A60-4887-9E18-1CF9876F7FD9}"/>
              </a:ext>
            </a:extLst>
          </p:cNvPr>
          <p:cNvSpPr>
            <a:spLocks noGrp="1" noChangeArrowheads="1"/>
          </p:cNvSpPr>
          <p:nvPr>
            <p:ph type="title"/>
          </p:nvPr>
        </p:nvSpPr>
        <p:spPr/>
        <p:txBody>
          <a:bodyPr/>
          <a:lstStyle/>
          <a:p>
            <a:r>
              <a:rPr lang="en-CA" altLang="en-US"/>
              <a:t>Object O, beyond the center of curvature 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Effect transition="in" filter="randombar(horizontal)">
                                      <p:cBhvr>
                                        <p:cTn id="13"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E8EFAAA-EDE0-4D33-924D-897E555C22A2}"/>
              </a:ext>
            </a:extLst>
          </p:cNvPr>
          <p:cNvSpPr>
            <a:spLocks noGrp="1" noChangeArrowheads="1"/>
          </p:cNvSpPr>
          <p:nvPr>
            <p:ph type="title"/>
          </p:nvPr>
        </p:nvSpPr>
        <p:spPr/>
        <p:txBody>
          <a:bodyPr/>
          <a:lstStyle/>
          <a:p>
            <a:r>
              <a:rPr lang="en-CA" altLang="en-US" sz="6600">
                <a:solidFill>
                  <a:srgbClr val="FF0000"/>
                </a:solidFill>
              </a:rPr>
              <a:t>Nature of the image</a:t>
            </a:r>
          </a:p>
        </p:txBody>
      </p:sp>
      <p:sp>
        <p:nvSpPr>
          <p:cNvPr id="19459" name="Content Placeholder 2">
            <a:extLst>
              <a:ext uri="{FF2B5EF4-FFF2-40B4-BE49-F238E27FC236}">
                <a16:creationId xmlns:a16="http://schemas.microsoft.com/office/drawing/2014/main" id="{5554002A-AB07-472A-A5A8-D5B6603E3663}"/>
              </a:ext>
            </a:extLst>
          </p:cNvPr>
          <p:cNvSpPr>
            <a:spLocks noGrp="1" noChangeArrowheads="1"/>
          </p:cNvSpPr>
          <p:nvPr>
            <p:ph idx="1"/>
          </p:nvPr>
        </p:nvSpPr>
        <p:spPr/>
        <p:txBody>
          <a:bodyPr/>
          <a:lstStyle/>
          <a:p>
            <a:r>
              <a:rPr lang="en-CA" altLang="en-US" sz="5400"/>
              <a:t>Position: Formed between F and C</a:t>
            </a:r>
          </a:p>
          <a:p>
            <a:r>
              <a:rPr lang="en-CA" altLang="en-US" sz="5400"/>
              <a:t> Nature: Real and inverted</a:t>
            </a:r>
          </a:p>
          <a:p>
            <a:r>
              <a:rPr lang="en-CA" altLang="en-US" sz="5400"/>
              <a:t> Size: Diminished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9459">
                                            <p:txEl>
                                              <p:pRg st="0" end="0"/>
                                            </p:txEl>
                                          </p:spTgt>
                                        </p:tgtEl>
                                        <p:attrNameLst>
                                          <p:attrName>style.visibility</p:attrName>
                                        </p:attrNameLst>
                                      </p:cBhvr>
                                      <p:to>
                                        <p:strVal val="visible"/>
                                      </p:to>
                                    </p:set>
                                    <p:animEffect transition="in" filter="circle(in)">
                                      <p:cBhvr>
                                        <p:cTn id="14" dur="2000"/>
                                        <p:tgtEl>
                                          <p:spTgt spid="194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wipe(down)">
                                      <p:cBhvr>
                                        <p:cTn id="19" dur="500"/>
                                        <p:tgtEl>
                                          <p:spTgt spid="1945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9459">
                                            <p:txEl>
                                              <p:pRg st="2" end="2"/>
                                            </p:txEl>
                                          </p:spTgt>
                                        </p:tgtEl>
                                        <p:attrNameLst>
                                          <p:attrName>style.visibility</p:attrName>
                                        </p:attrNameLst>
                                      </p:cBhvr>
                                      <p:to>
                                        <p:strVal val="visible"/>
                                      </p:to>
                                    </p:set>
                                    <p:animEffect transition="in" filter="wipe(down)">
                                      <p:cBhvr>
                                        <p:cTn id="24"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C96DE5D-7C6C-476A-8430-3EA16AF4AA19}"/>
              </a:ext>
            </a:extLst>
          </p:cNvPr>
          <p:cNvSpPr>
            <a:spLocks noGrp="1" noChangeArrowheads="1"/>
          </p:cNvSpPr>
          <p:nvPr>
            <p:ph type="title"/>
          </p:nvPr>
        </p:nvSpPr>
        <p:spPr/>
        <p:txBody>
          <a:bodyPr/>
          <a:lstStyle/>
          <a:p>
            <a:r>
              <a:rPr lang="en-CA" altLang="en-US"/>
              <a:t>Object O, at the Center of curvature C</a:t>
            </a:r>
          </a:p>
        </p:txBody>
      </p:sp>
      <p:pic>
        <p:nvPicPr>
          <p:cNvPr id="20483" name="Content Placeholder 3">
            <a:extLst>
              <a:ext uri="{FF2B5EF4-FFF2-40B4-BE49-F238E27FC236}">
                <a16:creationId xmlns:a16="http://schemas.microsoft.com/office/drawing/2014/main" id="{799714A1-D1FC-417F-B63A-4995EB125F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39850"/>
            <a:ext cx="10188575" cy="5518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wipe(down)">
                                      <p:cBhvr>
                                        <p:cTn id="14" dur="580">
                                          <p:stCondLst>
                                            <p:cond delay="0"/>
                                          </p:stCondLst>
                                        </p:cTn>
                                        <p:tgtEl>
                                          <p:spTgt spid="20483"/>
                                        </p:tgtEl>
                                      </p:cBhvr>
                                    </p:animEffect>
                                    <p:anim calcmode="lin" valueType="num">
                                      <p:cBhvr>
                                        <p:cTn id="15" dur="1822" tmFilter="0,0; 0.14,0.36; 0.43,0.73; 0.71,0.91; 1.0,1.0">
                                          <p:stCondLst>
                                            <p:cond delay="0"/>
                                          </p:stCondLst>
                                        </p:cTn>
                                        <p:tgtEl>
                                          <p:spTgt spid="2048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48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48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48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483"/>
                                        </p:tgtEl>
                                        <p:attrNameLst>
                                          <p:attrName>ppt_y</p:attrName>
                                        </p:attrNameLst>
                                      </p:cBhvr>
                                      <p:tavLst>
                                        <p:tav tm="0" fmla="#ppt_y-sin(pi*$)/81">
                                          <p:val>
                                            <p:fltVal val="0"/>
                                          </p:val>
                                        </p:tav>
                                        <p:tav tm="100000">
                                          <p:val>
                                            <p:fltVal val="1"/>
                                          </p:val>
                                        </p:tav>
                                      </p:tavLst>
                                    </p:anim>
                                    <p:animScale>
                                      <p:cBhvr>
                                        <p:cTn id="20" dur="26">
                                          <p:stCondLst>
                                            <p:cond delay="650"/>
                                          </p:stCondLst>
                                        </p:cTn>
                                        <p:tgtEl>
                                          <p:spTgt spid="20483"/>
                                        </p:tgtEl>
                                      </p:cBhvr>
                                      <p:to x="100000" y="60000"/>
                                    </p:animScale>
                                    <p:animScale>
                                      <p:cBhvr>
                                        <p:cTn id="21" dur="166" decel="50000">
                                          <p:stCondLst>
                                            <p:cond delay="676"/>
                                          </p:stCondLst>
                                        </p:cTn>
                                        <p:tgtEl>
                                          <p:spTgt spid="20483"/>
                                        </p:tgtEl>
                                      </p:cBhvr>
                                      <p:to x="100000" y="100000"/>
                                    </p:animScale>
                                    <p:animScale>
                                      <p:cBhvr>
                                        <p:cTn id="22" dur="26">
                                          <p:stCondLst>
                                            <p:cond delay="1312"/>
                                          </p:stCondLst>
                                        </p:cTn>
                                        <p:tgtEl>
                                          <p:spTgt spid="20483"/>
                                        </p:tgtEl>
                                      </p:cBhvr>
                                      <p:to x="100000" y="80000"/>
                                    </p:animScale>
                                    <p:animScale>
                                      <p:cBhvr>
                                        <p:cTn id="23" dur="166" decel="50000">
                                          <p:stCondLst>
                                            <p:cond delay="1338"/>
                                          </p:stCondLst>
                                        </p:cTn>
                                        <p:tgtEl>
                                          <p:spTgt spid="20483"/>
                                        </p:tgtEl>
                                      </p:cBhvr>
                                      <p:to x="100000" y="100000"/>
                                    </p:animScale>
                                    <p:animScale>
                                      <p:cBhvr>
                                        <p:cTn id="24" dur="26">
                                          <p:stCondLst>
                                            <p:cond delay="1642"/>
                                          </p:stCondLst>
                                        </p:cTn>
                                        <p:tgtEl>
                                          <p:spTgt spid="20483"/>
                                        </p:tgtEl>
                                      </p:cBhvr>
                                      <p:to x="100000" y="90000"/>
                                    </p:animScale>
                                    <p:animScale>
                                      <p:cBhvr>
                                        <p:cTn id="25" dur="166" decel="50000">
                                          <p:stCondLst>
                                            <p:cond delay="1668"/>
                                          </p:stCondLst>
                                        </p:cTn>
                                        <p:tgtEl>
                                          <p:spTgt spid="20483"/>
                                        </p:tgtEl>
                                      </p:cBhvr>
                                      <p:to x="100000" y="100000"/>
                                    </p:animScale>
                                    <p:animScale>
                                      <p:cBhvr>
                                        <p:cTn id="26" dur="26">
                                          <p:stCondLst>
                                            <p:cond delay="1808"/>
                                          </p:stCondLst>
                                        </p:cTn>
                                        <p:tgtEl>
                                          <p:spTgt spid="20483"/>
                                        </p:tgtEl>
                                      </p:cBhvr>
                                      <p:to x="100000" y="95000"/>
                                    </p:animScale>
                                    <p:animScale>
                                      <p:cBhvr>
                                        <p:cTn id="27" dur="166" decel="50000">
                                          <p:stCondLst>
                                            <p:cond delay="1834"/>
                                          </p:stCondLst>
                                        </p:cTn>
                                        <p:tgtEl>
                                          <p:spTgt spid="2048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39544CB-BFF1-41A5-A0A1-DF0EA20C3B10}"/>
              </a:ext>
            </a:extLst>
          </p:cNvPr>
          <p:cNvSpPr>
            <a:spLocks noGrp="1" noChangeArrowheads="1"/>
          </p:cNvSpPr>
          <p:nvPr>
            <p:ph type="title"/>
          </p:nvPr>
        </p:nvSpPr>
        <p:spPr/>
        <p:txBody>
          <a:bodyPr/>
          <a:lstStyle/>
          <a:p>
            <a:r>
              <a:rPr lang="en-CA" altLang="en-US" sz="6000">
                <a:solidFill>
                  <a:srgbClr val="FF0000"/>
                </a:solidFill>
              </a:rPr>
              <a:t>Nature of the image</a:t>
            </a:r>
          </a:p>
        </p:txBody>
      </p:sp>
      <p:sp>
        <p:nvSpPr>
          <p:cNvPr id="21507" name="Content Placeholder 2">
            <a:extLst>
              <a:ext uri="{FF2B5EF4-FFF2-40B4-BE49-F238E27FC236}">
                <a16:creationId xmlns:a16="http://schemas.microsoft.com/office/drawing/2014/main" id="{6CB8F879-D984-4053-9D12-382E312F3CC6}"/>
              </a:ext>
            </a:extLst>
          </p:cNvPr>
          <p:cNvSpPr>
            <a:spLocks noGrp="1" noChangeArrowheads="1"/>
          </p:cNvSpPr>
          <p:nvPr>
            <p:ph idx="1"/>
          </p:nvPr>
        </p:nvSpPr>
        <p:spPr/>
        <p:txBody>
          <a:bodyPr/>
          <a:lstStyle/>
          <a:p>
            <a:r>
              <a:rPr lang="en-CA" altLang="en-US" sz="5400"/>
              <a:t>Position:  Formed at C</a:t>
            </a:r>
          </a:p>
          <a:p>
            <a:r>
              <a:rPr lang="en-CA" altLang="en-US" sz="5400"/>
              <a:t>Nature: Real and inverted</a:t>
            </a:r>
          </a:p>
          <a:p>
            <a:r>
              <a:rPr lang="en-CA" altLang="en-US" sz="5400"/>
              <a:t> Size:  Same size as the object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Effect transition="in" filter="wipe(down)">
                                      <p:cBhvr>
                                        <p:cTn id="12" dur="580">
                                          <p:stCondLst>
                                            <p:cond delay="0"/>
                                          </p:stCondLst>
                                        </p:cTn>
                                        <p:tgtEl>
                                          <p:spTgt spid="21507">
                                            <p:txEl>
                                              <p:pRg st="0" end="0"/>
                                            </p:txEl>
                                          </p:spTgt>
                                        </p:tgtEl>
                                      </p:cBhvr>
                                    </p:animEffect>
                                    <p:anim calcmode="lin" valueType="num">
                                      <p:cBhvr>
                                        <p:cTn id="13" dur="1822" tmFilter="0,0; 0.14,0.36; 0.43,0.73; 0.71,0.91; 1.0,1.0">
                                          <p:stCondLst>
                                            <p:cond delay="0"/>
                                          </p:stCondLst>
                                        </p:cTn>
                                        <p:tgtEl>
                                          <p:spTgt spid="21507">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507">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507">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507">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507">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1507">
                                            <p:txEl>
                                              <p:pRg st="0" end="0"/>
                                            </p:txEl>
                                          </p:spTgt>
                                        </p:tgtEl>
                                      </p:cBhvr>
                                      <p:to x="100000" y="60000"/>
                                    </p:animScale>
                                    <p:animScale>
                                      <p:cBhvr>
                                        <p:cTn id="19" dur="166" decel="50000">
                                          <p:stCondLst>
                                            <p:cond delay="676"/>
                                          </p:stCondLst>
                                        </p:cTn>
                                        <p:tgtEl>
                                          <p:spTgt spid="21507">
                                            <p:txEl>
                                              <p:pRg st="0" end="0"/>
                                            </p:txEl>
                                          </p:spTgt>
                                        </p:tgtEl>
                                      </p:cBhvr>
                                      <p:to x="100000" y="100000"/>
                                    </p:animScale>
                                    <p:animScale>
                                      <p:cBhvr>
                                        <p:cTn id="20" dur="26">
                                          <p:stCondLst>
                                            <p:cond delay="1312"/>
                                          </p:stCondLst>
                                        </p:cTn>
                                        <p:tgtEl>
                                          <p:spTgt spid="21507">
                                            <p:txEl>
                                              <p:pRg st="0" end="0"/>
                                            </p:txEl>
                                          </p:spTgt>
                                        </p:tgtEl>
                                      </p:cBhvr>
                                      <p:to x="100000" y="80000"/>
                                    </p:animScale>
                                    <p:animScale>
                                      <p:cBhvr>
                                        <p:cTn id="21" dur="166" decel="50000">
                                          <p:stCondLst>
                                            <p:cond delay="1338"/>
                                          </p:stCondLst>
                                        </p:cTn>
                                        <p:tgtEl>
                                          <p:spTgt spid="21507">
                                            <p:txEl>
                                              <p:pRg st="0" end="0"/>
                                            </p:txEl>
                                          </p:spTgt>
                                        </p:tgtEl>
                                      </p:cBhvr>
                                      <p:to x="100000" y="100000"/>
                                    </p:animScale>
                                    <p:animScale>
                                      <p:cBhvr>
                                        <p:cTn id="22" dur="26">
                                          <p:stCondLst>
                                            <p:cond delay="1642"/>
                                          </p:stCondLst>
                                        </p:cTn>
                                        <p:tgtEl>
                                          <p:spTgt spid="21507">
                                            <p:txEl>
                                              <p:pRg st="0" end="0"/>
                                            </p:txEl>
                                          </p:spTgt>
                                        </p:tgtEl>
                                      </p:cBhvr>
                                      <p:to x="100000" y="90000"/>
                                    </p:animScale>
                                    <p:animScale>
                                      <p:cBhvr>
                                        <p:cTn id="23" dur="166" decel="50000">
                                          <p:stCondLst>
                                            <p:cond delay="1668"/>
                                          </p:stCondLst>
                                        </p:cTn>
                                        <p:tgtEl>
                                          <p:spTgt spid="21507">
                                            <p:txEl>
                                              <p:pRg st="0" end="0"/>
                                            </p:txEl>
                                          </p:spTgt>
                                        </p:tgtEl>
                                      </p:cBhvr>
                                      <p:to x="100000" y="100000"/>
                                    </p:animScale>
                                    <p:animScale>
                                      <p:cBhvr>
                                        <p:cTn id="24" dur="26">
                                          <p:stCondLst>
                                            <p:cond delay="1808"/>
                                          </p:stCondLst>
                                        </p:cTn>
                                        <p:tgtEl>
                                          <p:spTgt spid="21507">
                                            <p:txEl>
                                              <p:pRg st="0" end="0"/>
                                            </p:txEl>
                                          </p:spTgt>
                                        </p:tgtEl>
                                      </p:cBhvr>
                                      <p:to x="100000" y="95000"/>
                                    </p:animScale>
                                    <p:animScale>
                                      <p:cBhvr>
                                        <p:cTn id="25" dur="166" decel="50000">
                                          <p:stCondLst>
                                            <p:cond delay="1834"/>
                                          </p:stCondLst>
                                        </p:cTn>
                                        <p:tgtEl>
                                          <p:spTgt spid="21507">
                                            <p:txEl>
                                              <p:pRg st="0" end="0"/>
                                            </p:txEl>
                                          </p:spTgt>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nodeType="clickEffect">
                                  <p:stCondLst>
                                    <p:cond delay="0"/>
                                  </p:stCondLst>
                                  <p:childTnLst>
                                    <p:set>
                                      <p:cBhvr>
                                        <p:cTn id="29" dur="1" fill="hold">
                                          <p:stCondLst>
                                            <p:cond delay="0"/>
                                          </p:stCondLst>
                                        </p:cTn>
                                        <p:tgtEl>
                                          <p:spTgt spid="21507">
                                            <p:txEl>
                                              <p:pRg st="1" end="1"/>
                                            </p:txEl>
                                          </p:spTgt>
                                        </p:tgtEl>
                                        <p:attrNameLst>
                                          <p:attrName>style.visibility</p:attrName>
                                        </p:attrNameLst>
                                      </p:cBhvr>
                                      <p:to>
                                        <p:strVal val="visible"/>
                                      </p:to>
                                    </p:set>
                                    <p:animEffect transition="in" filter="wipe(down)">
                                      <p:cBhvr>
                                        <p:cTn id="30" dur="580">
                                          <p:stCondLst>
                                            <p:cond delay="0"/>
                                          </p:stCondLst>
                                        </p:cTn>
                                        <p:tgtEl>
                                          <p:spTgt spid="21507">
                                            <p:txEl>
                                              <p:pRg st="1" end="1"/>
                                            </p:txEl>
                                          </p:spTgt>
                                        </p:tgtEl>
                                      </p:cBhvr>
                                    </p:animEffect>
                                    <p:anim calcmode="lin" valueType="num">
                                      <p:cBhvr>
                                        <p:cTn id="31" dur="1822" tmFilter="0,0; 0.14,0.36; 0.43,0.73; 0.71,0.91; 1.0,1.0">
                                          <p:stCondLst>
                                            <p:cond delay="0"/>
                                          </p:stCondLst>
                                        </p:cTn>
                                        <p:tgtEl>
                                          <p:spTgt spid="21507">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1507">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1507">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1507">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1507">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21507">
                                            <p:txEl>
                                              <p:pRg st="1" end="1"/>
                                            </p:txEl>
                                          </p:spTgt>
                                        </p:tgtEl>
                                      </p:cBhvr>
                                      <p:to x="100000" y="60000"/>
                                    </p:animScale>
                                    <p:animScale>
                                      <p:cBhvr>
                                        <p:cTn id="37" dur="166" decel="50000">
                                          <p:stCondLst>
                                            <p:cond delay="676"/>
                                          </p:stCondLst>
                                        </p:cTn>
                                        <p:tgtEl>
                                          <p:spTgt spid="21507">
                                            <p:txEl>
                                              <p:pRg st="1" end="1"/>
                                            </p:txEl>
                                          </p:spTgt>
                                        </p:tgtEl>
                                      </p:cBhvr>
                                      <p:to x="100000" y="100000"/>
                                    </p:animScale>
                                    <p:animScale>
                                      <p:cBhvr>
                                        <p:cTn id="38" dur="26">
                                          <p:stCondLst>
                                            <p:cond delay="1312"/>
                                          </p:stCondLst>
                                        </p:cTn>
                                        <p:tgtEl>
                                          <p:spTgt spid="21507">
                                            <p:txEl>
                                              <p:pRg st="1" end="1"/>
                                            </p:txEl>
                                          </p:spTgt>
                                        </p:tgtEl>
                                      </p:cBhvr>
                                      <p:to x="100000" y="80000"/>
                                    </p:animScale>
                                    <p:animScale>
                                      <p:cBhvr>
                                        <p:cTn id="39" dur="166" decel="50000">
                                          <p:stCondLst>
                                            <p:cond delay="1338"/>
                                          </p:stCondLst>
                                        </p:cTn>
                                        <p:tgtEl>
                                          <p:spTgt spid="21507">
                                            <p:txEl>
                                              <p:pRg st="1" end="1"/>
                                            </p:txEl>
                                          </p:spTgt>
                                        </p:tgtEl>
                                      </p:cBhvr>
                                      <p:to x="100000" y="100000"/>
                                    </p:animScale>
                                    <p:animScale>
                                      <p:cBhvr>
                                        <p:cTn id="40" dur="26">
                                          <p:stCondLst>
                                            <p:cond delay="1642"/>
                                          </p:stCondLst>
                                        </p:cTn>
                                        <p:tgtEl>
                                          <p:spTgt spid="21507">
                                            <p:txEl>
                                              <p:pRg st="1" end="1"/>
                                            </p:txEl>
                                          </p:spTgt>
                                        </p:tgtEl>
                                      </p:cBhvr>
                                      <p:to x="100000" y="90000"/>
                                    </p:animScale>
                                    <p:animScale>
                                      <p:cBhvr>
                                        <p:cTn id="41" dur="166" decel="50000">
                                          <p:stCondLst>
                                            <p:cond delay="1668"/>
                                          </p:stCondLst>
                                        </p:cTn>
                                        <p:tgtEl>
                                          <p:spTgt spid="21507">
                                            <p:txEl>
                                              <p:pRg st="1" end="1"/>
                                            </p:txEl>
                                          </p:spTgt>
                                        </p:tgtEl>
                                      </p:cBhvr>
                                      <p:to x="100000" y="100000"/>
                                    </p:animScale>
                                    <p:animScale>
                                      <p:cBhvr>
                                        <p:cTn id="42" dur="26">
                                          <p:stCondLst>
                                            <p:cond delay="1808"/>
                                          </p:stCondLst>
                                        </p:cTn>
                                        <p:tgtEl>
                                          <p:spTgt spid="21507">
                                            <p:txEl>
                                              <p:pRg st="1" end="1"/>
                                            </p:txEl>
                                          </p:spTgt>
                                        </p:tgtEl>
                                      </p:cBhvr>
                                      <p:to x="100000" y="95000"/>
                                    </p:animScale>
                                    <p:animScale>
                                      <p:cBhvr>
                                        <p:cTn id="43" dur="166" decel="50000">
                                          <p:stCondLst>
                                            <p:cond delay="1834"/>
                                          </p:stCondLst>
                                        </p:cTn>
                                        <p:tgtEl>
                                          <p:spTgt spid="21507">
                                            <p:txEl>
                                              <p:pRg st="1" end="1"/>
                                            </p:txEl>
                                          </p:spTgt>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26" presetClass="entr" presetSubtype="0" fill="hold" nodeType="clickEffect">
                                  <p:stCondLst>
                                    <p:cond delay="0"/>
                                  </p:stCondLst>
                                  <p:childTnLst>
                                    <p:set>
                                      <p:cBhvr>
                                        <p:cTn id="47" dur="1" fill="hold">
                                          <p:stCondLst>
                                            <p:cond delay="0"/>
                                          </p:stCondLst>
                                        </p:cTn>
                                        <p:tgtEl>
                                          <p:spTgt spid="21507">
                                            <p:txEl>
                                              <p:pRg st="2" end="2"/>
                                            </p:txEl>
                                          </p:spTgt>
                                        </p:tgtEl>
                                        <p:attrNameLst>
                                          <p:attrName>style.visibility</p:attrName>
                                        </p:attrNameLst>
                                      </p:cBhvr>
                                      <p:to>
                                        <p:strVal val="visible"/>
                                      </p:to>
                                    </p:set>
                                    <p:animEffect transition="in" filter="wipe(down)">
                                      <p:cBhvr>
                                        <p:cTn id="48" dur="580">
                                          <p:stCondLst>
                                            <p:cond delay="0"/>
                                          </p:stCondLst>
                                        </p:cTn>
                                        <p:tgtEl>
                                          <p:spTgt spid="21507">
                                            <p:txEl>
                                              <p:pRg st="2" end="2"/>
                                            </p:txEl>
                                          </p:spTgt>
                                        </p:tgtEl>
                                      </p:cBhvr>
                                    </p:animEffect>
                                    <p:anim calcmode="lin" valueType="num">
                                      <p:cBhvr>
                                        <p:cTn id="49" dur="1822" tmFilter="0,0; 0.14,0.36; 0.43,0.73; 0.71,0.91; 1.0,1.0">
                                          <p:stCondLst>
                                            <p:cond delay="0"/>
                                          </p:stCondLst>
                                        </p:cTn>
                                        <p:tgtEl>
                                          <p:spTgt spid="21507">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1507">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1507">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1507">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1507">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21507">
                                            <p:txEl>
                                              <p:pRg st="2" end="2"/>
                                            </p:txEl>
                                          </p:spTgt>
                                        </p:tgtEl>
                                      </p:cBhvr>
                                      <p:to x="100000" y="60000"/>
                                    </p:animScale>
                                    <p:animScale>
                                      <p:cBhvr>
                                        <p:cTn id="55" dur="166" decel="50000">
                                          <p:stCondLst>
                                            <p:cond delay="676"/>
                                          </p:stCondLst>
                                        </p:cTn>
                                        <p:tgtEl>
                                          <p:spTgt spid="21507">
                                            <p:txEl>
                                              <p:pRg st="2" end="2"/>
                                            </p:txEl>
                                          </p:spTgt>
                                        </p:tgtEl>
                                      </p:cBhvr>
                                      <p:to x="100000" y="100000"/>
                                    </p:animScale>
                                    <p:animScale>
                                      <p:cBhvr>
                                        <p:cTn id="56" dur="26">
                                          <p:stCondLst>
                                            <p:cond delay="1312"/>
                                          </p:stCondLst>
                                        </p:cTn>
                                        <p:tgtEl>
                                          <p:spTgt spid="21507">
                                            <p:txEl>
                                              <p:pRg st="2" end="2"/>
                                            </p:txEl>
                                          </p:spTgt>
                                        </p:tgtEl>
                                      </p:cBhvr>
                                      <p:to x="100000" y="80000"/>
                                    </p:animScale>
                                    <p:animScale>
                                      <p:cBhvr>
                                        <p:cTn id="57" dur="166" decel="50000">
                                          <p:stCondLst>
                                            <p:cond delay="1338"/>
                                          </p:stCondLst>
                                        </p:cTn>
                                        <p:tgtEl>
                                          <p:spTgt spid="21507">
                                            <p:txEl>
                                              <p:pRg st="2" end="2"/>
                                            </p:txEl>
                                          </p:spTgt>
                                        </p:tgtEl>
                                      </p:cBhvr>
                                      <p:to x="100000" y="100000"/>
                                    </p:animScale>
                                    <p:animScale>
                                      <p:cBhvr>
                                        <p:cTn id="58" dur="26">
                                          <p:stCondLst>
                                            <p:cond delay="1642"/>
                                          </p:stCondLst>
                                        </p:cTn>
                                        <p:tgtEl>
                                          <p:spTgt spid="21507">
                                            <p:txEl>
                                              <p:pRg st="2" end="2"/>
                                            </p:txEl>
                                          </p:spTgt>
                                        </p:tgtEl>
                                      </p:cBhvr>
                                      <p:to x="100000" y="90000"/>
                                    </p:animScale>
                                    <p:animScale>
                                      <p:cBhvr>
                                        <p:cTn id="59" dur="166" decel="50000">
                                          <p:stCondLst>
                                            <p:cond delay="1668"/>
                                          </p:stCondLst>
                                        </p:cTn>
                                        <p:tgtEl>
                                          <p:spTgt spid="21507">
                                            <p:txEl>
                                              <p:pRg st="2" end="2"/>
                                            </p:txEl>
                                          </p:spTgt>
                                        </p:tgtEl>
                                      </p:cBhvr>
                                      <p:to x="100000" y="100000"/>
                                    </p:animScale>
                                    <p:animScale>
                                      <p:cBhvr>
                                        <p:cTn id="60" dur="26">
                                          <p:stCondLst>
                                            <p:cond delay="1808"/>
                                          </p:stCondLst>
                                        </p:cTn>
                                        <p:tgtEl>
                                          <p:spTgt spid="21507">
                                            <p:txEl>
                                              <p:pRg st="2" end="2"/>
                                            </p:txEl>
                                          </p:spTgt>
                                        </p:tgtEl>
                                      </p:cBhvr>
                                      <p:to x="100000" y="95000"/>
                                    </p:animScale>
                                    <p:animScale>
                                      <p:cBhvr>
                                        <p:cTn id="61" dur="166" decel="50000">
                                          <p:stCondLst>
                                            <p:cond delay="1834"/>
                                          </p:stCondLst>
                                        </p:cTn>
                                        <p:tgtEl>
                                          <p:spTgt spid="2150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20425CF-9DBD-4A27-843C-8CA9BCEA9D49}"/>
              </a:ext>
            </a:extLst>
          </p:cNvPr>
          <p:cNvSpPr>
            <a:spLocks noGrp="1" noChangeArrowheads="1"/>
          </p:cNvSpPr>
          <p:nvPr>
            <p:ph type="title"/>
          </p:nvPr>
        </p:nvSpPr>
        <p:spPr/>
        <p:txBody>
          <a:bodyPr/>
          <a:lstStyle/>
          <a:p>
            <a:r>
              <a:rPr lang="en-CA" altLang="en-US">
                <a:solidFill>
                  <a:srgbClr val="FF0000"/>
                </a:solidFill>
              </a:rPr>
              <a:t>Object at between F and P</a:t>
            </a:r>
          </a:p>
        </p:txBody>
      </p:sp>
      <p:pic>
        <p:nvPicPr>
          <p:cNvPr id="22531" name="Content Placeholder 3">
            <a:extLst>
              <a:ext uri="{FF2B5EF4-FFF2-40B4-BE49-F238E27FC236}">
                <a16:creationId xmlns:a16="http://schemas.microsoft.com/office/drawing/2014/main" id="{787BD5D7-8145-4C47-9933-79453B4C39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39850"/>
            <a:ext cx="9144000" cy="5518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wipe(down)">
                                      <p:cBhvr>
                                        <p:cTn id="12" dur="580">
                                          <p:stCondLst>
                                            <p:cond delay="0"/>
                                          </p:stCondLst>
                                        </p:cTn>
                                        <p:tgtEl>
                                          <p:spTgt spid="22531"/>
                                        </p:tgtEl>
                                      </p:cBhvr>
                                    </p:animEffect>
                                    <p:anim calcmode="lin" valueType="num">
                                      <p:cBhvr>
                                        <p:cTn id="13" dur="1822" tmFilter="0,0; 0.14,0.36; 0.43,0.73; 0.71,0.91; 1.0,1.0">
                                          <p:stCondLst>
                                            <p:cond delay="0"/>
                                          </p:stCondLst>
                                        </p:cTn>
                                        <p:tgtEl>
                                          <p:spTgt spid="2253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53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53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53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531"/>
                                        </p:tgtEl>
                                        <p:attrNameLst>
                                          <p:attrName>ppt_y</p:attrName>
                                        </p:attrNameLst>
                                      </p:cBhvr>
                                      <p:tavLst>
                                        <p:tav tm="0" fmla="#ppt_y-sin(pi*$)/81">
                                          <p:val>
                                            <p:fltVal val="0"/>
                                          </p:val>
                                        </p:tav>
                                        <p:tav tm="100000">
                                          <p:val>
                                            <p:fltVal val="1"/>
                                          </p:val>
                                        </p:tav>
                                      </p:tavLst>
                                    </p:anim>
                                    <p:animScale>
                                      <p:cBhvr>
                                        <p:cTn id="18" dur="26">
                                          <p:stCondLst>
                                            <p:cond delay="650"/>
                                          </p:stCondLst>
                                        </p:cTn>
                                        <p:tgtEl>
                                          <p:spTgt spid="22531"/>
                                        </p:tgtEl>
                                      </p:cBhvr>
                                      <p:to x="100000" y="60000"/>
                                    </p:animScale>
                                    <p:animScale>
                                      <p:cBhvr>
                                        <p:cTn id="19" dur="166" decel="50000">
                                          <p:stCondLst>
                                            <p:cond delay="676"/>
                                          </p:stCondLst>
                                        </p:cTn>
                                        <p:tgtEl>
                                          <p:spTgt spid="22531"/>
                                        </p:tgtEl>
                                      </p:cBhvr>
                                      <p:to x="100000" y="100000"/>
                                    </p:animScale>
                                    <p:animScale>
                                      <p:cBhvr>
                                        <p:cTn id="20" dur="26">
                                          <p:stCondLst>
                                            <p:cond delay="1312"/>
                                          </p:stCondLst>
                                        </p:cTn>
                                        <p:tgtEl>
                                          <p:spTgt spid="22531"/>
                                        </p:tgtEl>
                                      </p:cBhvr>
                                      <p:to x="100000" y="80000"/>
                                    </p:animScale>
                                    <p:animScale>
                                      <p:cBhvr>
                                        <p:cTn id="21" dur="166" decel="50000">
                                          <p:stCondLst>
                                            <p:cond delay="1338"/>
                                          </p:stCondLst>
                                        </p:cTn>
                                        <p:tgtEl>
                                          <p:spTgt spid="22531"/>
                                        </p:tgtEl>
                                      </p:cBhvr>
                                      <p:to x="100000" y="100000"/>
                                    </p:animScale>
                                    <p:animScale>
                                      <p:cBhvr>
                                        <p:cTn id="22" dur="26">
                                          <p:stCondLst>
                                            <p:cond delay="1642"/>
                                          </p:stCondLst>
                                        </p:cTn>
                                        <p:tgtEl>
                                          <p:spTgt spid="22531"/>
                                        </p:tgtEl>
                                      </p:cBhvr>
                                      <p:to x="100000" y="90000"/>
                                    </p:animScale>
                                    <p:animScale>
                                      <p:cBhvr>
                                        <p:cTn id="23" dur="166" decel="50000">
                                          <p:stCondLst>
                                            <p:cond delay="1668"/>
                                          </p:stCondLst>
                                        </p:cTn>
                                        <p:tgtEl>
                                          <p:spTgt spid="22531"/>
                                        </p:tgtEl>
                                      </p:cBhvr>
                                      <p:to x="100000" y="100000"/>
                                    </p:animScale>
                                    <p:animScale>
                                      <p:cBhvr>
                                        <p:cTn id="24" dur="26">
                                          <p:stCondLst>
                                            <p:cond delay="1808"/>
                                          </p:stCondLst>
                                        </p:cTn>
                                        <p:tgtEl>
                                          <p:spTgt spid="22531"/>
                                        </p:tgtEl>
                                      </p:cBhvr>
                                      <p:to x="100000" y="95000"/>
                                    </p:animScale>
                                    <p:animScale>
                                      <p:cBhvr>
                                        <p:cTn id="25" dur="166" decel="50000">
                                          <p:stCondLst>
                                            <p:cond delay="1834"/>
                                          </p:stCondLst>
                                        </p:cTn>
                                        <p:tgtEl>
                                          <p:spTgt spid="225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937A387-3167-447E-9548-0ACEC6F0B3F4}"/>
              </a:ext>
            </a:extLst>
          </p:cNvPr>
          <p:cNvSpPr>
            <a:spLocks noGrp="1" noChangeArrowheads="1"/>
          </p:cNvSpPr>
          <p:nvPr>
            <p:ph type="title"/>
          </p:nvPr>
        </p:nvSpPr>
        <p:spPr/>
        <p:txBody>
          <a:bodyPr/>
          <a:lstStyle/>
          <a:p>
            <a:r>
              <a:rPr lang="en-CA" altLang="en-US"/>
              <a:t>BEHAVIOUR OF LIGHT</a:t>
            </a:r>
          </a:p>
        </p:txBody>
      </p:sp>
      <p:sp>
        <p:nvSpPr>
          <p:cNvPr id="3" name="Content Placeholder 2">
            <a:extLst>
              <a:ext uri="{FF2B5EF4-FFF2-40B4-BE49-F238E27FC236}">
                <a16:creationId xmlns:a16="http://schemas.microsoft.com/office/drawing/2014/main" id="{E37E4F6C-794A-4011-B746-0D01A51DF81B}"/>
              </a:ext>
            </a:extLst>
          </p:cNvPr>
          <p:cNvSpPr>
            <a:spLocks noGrp="1"/>
          </p:cNvSpPr>
          <p:nvPr>
            <p:ph idx="1"/>
          </p:nvPr>
        </p:nvSpPr>
        <p:spPr/>
        <p:txBody>
          <a:bodyPr/>
          <a:lstStyle/>
          <a:p>
            <a:pPr>
              <a:defRPr/>
            </a:pPr>
            <a:r>
              <a:rPr lang="en-CA" dirty="0"/>
              <a:t> Rectilinear propagation of light- Light travels in a straight line</a:t>
            </a:r>
          </a:p>
          <a:p>
            <a:pPr marL="0" indent="0">
              <a:buFontTx/>
              <a:buNone/>
              <a:defRPr/>
            </a:pPr>
            <a:endParaRPr lang="en-CA" dirty="0"/>
          </a:p>
          <a:p>
            <a:pPr marL="0" indent="0">
              <a:buFontTx/>
              <a:buNone/>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FF4FE03-2652-42E6-B0E4-AE704200C7A6}"/>
              </a:ext>
            </a:extLst>
          </p:cNvPr>
          <p:cNvSpPr>
            <a:spLocks noGrp="1" noChangeArrowheads="1"/>
          </p:cNvSpPr>
          <p:nvPr>
            <p:ph type="title"/>
          </p:nvPr>
        </p:nvSpPr>
        <p:spPr/>
        <p:txBody>
          <a:bodyPr/>
          <a:lstStyle/>
          <a:p>
            <a:endParaRPr lang="en-CA" altLang="en-US"/>
          </a:p>
        </p:txBody>
      </p:sp>
      <p:pic>
        <p:nvPicPr>
          <p:cNvPr id="23555" name="Content Placeholder 3">
            <a:extLst>
              <a:ext uri="{FF2B5EF4-FFF2-40B4-BE49-F238E27FC236}">
                <a16:creationId xmlns:a16="http://schemas.microsoft.com/office/drawing/2014/main" id="{DD423E86-69E6-4EFB-BEE6-A3AAC814F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387350"/>
            <a:ext cx="11161713" cy="72453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1000"/>
                                        <p:tgtEl>
                                          <p:spTgt spid="23555"/>
                                        </p:tgtEl>
                                      </p:cBhvr>
                                    </p:animEffect>
                                    <p:anim calcmode="lin" valueType="num">
                                      <p:cBhvr>
                                        <p:cTn id="8" dur="1000" fill="hold"/>
                                        <p:tgtEl>
                                          <p:spTgt spid="23555"/>
                                        </p:tgtEl>
                                        <p:attrNameLst>
                                          <p:attrName>ppt_x</p:attrName>
                                        </p:attrNameLst>
                                      </p:cBhvr>
                                      <p:tavLst>
                                        <p:tav tm="0">
                                          <p:val>
                                            <p:strVal val="#ppt_x"/>
                                          </p:val>
                                        </p:tav>
                                        <p:tav tm="100000">
                                          <p:val>
                                            <p:strVal val="#ppt_x"/>
                                          </p:val>
                                        </p:tav>
                                      </p:tavLst>
                                    </p:anim>
                                    <p:anim calcmode="lin" valueType="num">
                                      <p:cBhvr>
                                        <p:cTn id="9"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84793DC-5206-4C7C-BB1D-D326155530A9}"/>
              </a:ext>
            </a:extLst>
          </p:cNvPr>
          <p:cNvSpPr>
            <a:spLocks noGrp="1" noChangeArrowheads="1"/>
          </p:cNvSpPr>
          <p:nvPr>
            <p:ph type="title"/>
          </p:nvPr>
        </p:nvSpPr>
        <p:spPr/>
        <p:txBody>
          <a:bodyPr/>
          <a:lstStyle/>
          <a:p>
            <a:r>
              <a:rPr lang="en-CA" altLang="en-US">
                <a:solidFill>
                  <a:srgbClr val="FF0000"/>
                </a:solidFill>
              </a:rPr>
              <a:t>Application of convex mirrors</a:t>
            </a:r>
          </a:p>
        </p:txBody>
      </p:sp>
      <p:sp>
        <p:nvSpPr>
          <p:cNvPr id="3" name="Content Placeholder 2">
            <a:extLst>
              <a:ext uri="{FF2B5EF4-FFF2-40B4-BE49-F238E27FC236}">
                <a16:creationId xmlns:a16="http://schemas.microsoft.com/office/drawing/2014/main" id="{87F24DDB-1FE0-48D5-B990-DA7591DED1E4}"/>
              </a:ext>
            </a:extLst>
          </p:cNvPr>
          <p:cNvSpPr>
            <a:spLocks noGrp="1"/>
          </p:cNvSpPr>
          <p:nvPr>
            <p:ph idx="1"/>
          </p:nvPr>
        </p:nvSpPr>
        <p:spPr>
          <a:xfrm>
            <a:off x="304800" y="1371600"/>
            <a:ext cx="8382000" cy="4800600"/>
          </a:xfrm>
        </p:spPr>
        <p:txBody>
          <a:bodyPr/>
          <a:lstStyle/>
          <a:p>
            <a:pPr marL="0" indent="0">
              <a:buFontTx/>
              <a:buNone/>
              <a:defRPr/>
            </a:pPr>
            <a:r>
              <a:rPr lang="en-CA" sz="4000" dirty="0"/>
              <a:t>Convex mirrors are used ;</a:t>
            </a:r>
          </a:p>
          <a:p>
            <a:pPr>
              <a:buFont typeface="Wingdings" panose="05000000000000000000" pitchFamily="2" charset="2"/>
              <a:buChar char="Ø"/>
              <a:defRPr/>
            </a:pPr>
            <a:r>
              <a:rPr lang="en-CA" sz="4000" dirty="0"/>
              <a:t> As driving mirrors for seeing traffic behind.</a:t>
            </a:r>
          </a:p>
          <a:p>
            <a:pPr>
              <a:buFont typeface="Wingdings" panose="05000000000000000000" pitchFamily="2" charset="2"/>
              <a:buChar char="Ø"/>
              <a:defRPr/>
            </a:pPr>
            <a:r>
              <a:rPr lang="en-CA" sz="4000" dirty="0"/>
              <a:t> In supper markets to observe the activities of the customers.</a:t>
            </a:r>
          </a:p>
          <a:p>
            <a:pPr>
              <a:buFont typeface="Wingdings" panose="05000000000000000000" pitchFamily="2" charset="2"/>
              <a:buChar char="Ø"/>
              <a:defRPr/>
            </a:pPr>
            <a:r>
              <a:rPr lang="en-CA" sz="4000" dirty="0"/>
              <a:t> At security check points to inspect under Vehicles.</a:t>
            </a:r>
          </a:p>
          <a:p>
            <a:pPr marL="0" indent="0">
              <a:buFontTx/>
              <a:buNone/>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circle(in)">
                                      <p:cBhvr>
                                        <p:cTn id="7" dur="20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2459699-8836-4216-BA17-7AA0D1F1735D}"/>
              </a:ext>
            </a:extLst>
          </p:cNvPr>
          <p:cNvSpPr>
            <a:spLocks noGrp="1" noChangeArrowheads="1"/>
          </p:cNvSpPr>
          <p:nvPr>
            <p:ph type="title"/>
          </p:nvPr>
        </p:nvSpPr>
        <p:spPr/>
        <p:txBody>
          <a:bodyPr/>
          <a:lstStyle/>
          <a:p>
            <a:r>
              <a:rPr lang="en-CA" altLang="en-US">
                <a:solidFill>
                  <a:srgbClr val="FF0000"/>
                </a:solidFill>
              </a:rPr>
              <a:t>Applications of concave mirrors</a:t>
            </a:r>
          </a:p>
        </p:txBody>
      </p:sp>
      <p:sp>
        <p:nvSpPr>
          <p:cNvPr id="3" name="Content Placeholder 2">
            <a:extLst>
              <a:ext uri="{FF2B5EF4-FFF2-40B4-BE49-F238E27FC236}">
                <a16:creationId xmlns:a16="http://schemas.microsoft.com/office/drawing/2014/main" id="{4D729CAB-AB47-4E67-9934-0FBC4C4825BB}"/>
              </a:ext>
            </a:extLst>
          </p:cNvPr>
          <p:cNvSpPr>
            <a:spLocks noGrp="1"/>
          </p:cNvSpPr>
          <p:nvPr>
            <p:ph idx="1"/>
          </p:nvPr>
        </p:nvSpPr>
        <p:spPr/>
        <p:txBody>
          <a:bodyPr/>
          <a:lstStyle/>
          <a:p>
            <a:pPr marL="0" indent="0">
              <a:buFontTx/>
              <a:buNone/>
              <a:defRPr/>
            </a:pPr>
            <a:r>
              <a:rPr lang="en-CA" dirty="0"/>
              <a:t>    </a:t>
            </a:r>
            <a:r>
              <a:rPr lang="en-CA" sz="5400" dirty="0"/>
              <a:t>Concave mirrors as used as;</a:t>
            </a:r>
          </a:p>
          <a:p>
            <a:pPr>
              <a:buFont typeface="Wingdings" panose="05000000000000000000" pitchFamily="2" charset="2"/>
              <a:buChar char="ü"/>
              <a:defRPr/>
            </a:pPr>
            <a:r>
              <a:rPr lang="en-CA" sz="5400" dirty="0"/>
              <a:t> Dentist mirrors</a:t>
            </a:r>
          </a:p>
          <a:p>
            <a:pPr>
              <a:buFont typeface="Wingdings" panose="05000000000000000000" pitchFamily="2" charset="2"/>
              <a:buChar char="ü"/>
              <a:defRPr/>
            </a:pPr>
            <a:r>
              <a:rPr lang="en-CA" sz="5400" dirty="0"/>
              <a:t> Shaving mirrors</a:t>
            </a:r>
          </a:p>
          <a:p>
            <a:pPr>
              <a:buFont typeface="Wingdings" panose="05000000000000000000" pitchFamily="2" charset="2"/>
              <a:buChar char="ü"/>
              <a:defRPr/>
            </a:pPr>
            <a:r>
              <a:rPr lang="en-CA" sz="5400" dirty="0"/>
              <a:t> Reflectors in Telescopes and car head lamps</a:t>
            </a:r>
          </a:p>
          <a:p>
            <a:pPr>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80">
                                          <p:stCondLst>
                                            <p:cond delay="0"/>
                                          </p:stCondLst>
                                        </p:cTn>
                                        <p:tgtEl>
                                          <p:spTgt spid="3">
                                            <p:txEl>
                                              <p:pRg st="1" end="1"/>
                                            </p:txEl>
                                          </p:spTgt>
                                        </p:tgtEl>
                                      </p:cBhvr>
                                    </p:animEffect>
                                    <p:anim calcmode="lin" valueType="num">
                                      <p:cBhvr>
                                        <p:cTn id="2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1" end="1"/>
                                            </p:txEl>
                                          </p:spTgt>
                                        </p:tgtEl>
                                      </p:cBhvr>
                                      <p:to x="100000" y="60000"/>
                                    </p:animScale>
                                    <p:animScale>
                                      <p:cBhvr>
                                        <p:cTn id="27" dur="166" decel="50000">
                                          <p:stCondLst>
                                            <p:cond delay="676"/>
                                          </p:stCondLst>
                                        </p:cTn>
                                        <p:tgtEl>
                                          <p:spTgt spid="3">
                                            <p:txEl>
                                              <p:pRg st="1" end="1"/>
                                            </p:txEl>
                                          </p:spTgt>
                                        </p:tgtEl>
                                      </p:cBhvr>
                                      <p:to x="100000" y="100000"/>
                                    </p:animScale>
                                    <p:animScale>
                                      <p:cBhvr>
                                        <p:cTn id="28" dur="26">
                                          <p:stCondLst>
                                            <p:cond delay="1312"/>
                                          </p:stCondLst>
                                        </p:cTn>
                                        <p:tgtEl>
                                          <p:spTgt spid="3">
                                            <p:txEl>
                                              <p:pRg st="1" end="1"/>
                                            </p:txEl>
                                          </p:spTgt>
                                        </p:tgtEl>
                                      </p:cBhvr>
                                      <p:to x="100000" y="80000"/>
                                    </p:animScale>
                                    <p:animScale>
                                      <p:cBhvr>
                                        <p:cTn id="29" dur="166" decel="50000">
                                          <p:stCondLst>
                                            <p:cond delay="1338"/>
                                          </p:stCondLst>
                                        </p:cTn>
                                        <p:tgtEl>
                                          <p:spTgt spid="3">
                                            <p:txEl>
                                              <p:pRg st="1" end="1"/>
                                            </p:txEl>
                                          </p:spTgt>
                                        </p:tgtEl>
                                      </p:cBhvr>
                                      <p:to x="100000" y="100000"/>
                                    </p:animScale>
                                    <p:animScale>
                                      <p:cBhvr>
                                        <p:cTn id="30" dur="26">
                                          <p:stCondLst>
                                            <p:cond delay="1642"/>
                                          </p:stCondLst>
                                        </p:cTn>
                                        <p:tgtEl>
                                          <p:spTgt spid="3">
                                            <p:txEl>
                                              <p:pRg st="1" end="1"/>
                                            </p:txEl>
                                          </p:spTgt>
                                        </p:tgtEl>
                                      </p:cBhvr>
                                      <p:to x="100000" y="90000"/>
                                    </p:animScale>
                                    <p:animScale>
                                      <p:cBhvr>
                                        <p:cTn id="31" dur="166" decel="50000">
                                          <p:stCondLst>
                                            <p:cond delay="1668"/>
                                          </p:stCondLst>
                                        </p:cTn>
                                        <p:tgtEl>
                                          <p:spTgt spid="3">
                                            <p:txEl>
                                              <p:pRg st="1" end="1"/>
                                            </p:txEl>
                                          </p:spTgt>
                                        </p:tgtEl>
                                      </p:cBhvr>
                                      <p:to x="100000" y="100000"/>
                                    </p:animScale>
                                    <p:animScale>
                                      <p:cBhvr>
                                        <p:cTn id="32" dur="26">
                                          <p:stCondLst>
                                            <p:cond delay="1808"/>
                                          </p:stCondLst>
                                        </p:cTn>
                                        <p:tgtEl>
                                          <p:spTgt spid="3">
                                            <p:txEl>
                                              <p:pRg st="1" end="1"/>
                                            </p:txEl>
                                          </p:spTgt>
                                        </p:tgtEl>
                                      </p:cBhvr>
                                      <p:to x="100000" y="95000"/>
                                    </p:animScale>
                                    <p:animScale>
                                      <p:cBhvr>
                                        <p:cTn id="33" dur="166" decel="50000">
                                          <p:stCondLst>
                                            <p:cond delay="1834"/>
                                          </p:stCondLst>
                                        </p:cTn>
                                        <p:tgtEl>
                                          <p:spTgt spid="3">
                                            <p:txEl>
                                              <p:pRg st="1" end="1"/>
                                            </p:txEl>
                                          </p:spTgt>
                                        </p:tgtEl>
                                      </p:cBhvr>
                                      <p:to x="100000" y="100000"/>
                                    </p:animScale>
                                  </p:childTnLst>
                                </p:cTn>
                              </p:par>
                            </p:childTnLst>
                          </p:cTn>
                        </p:par>
                      </p:childTnLst>
                    </p:cTn>
                  </p:par>
                  <p:par>
                    <p:cTn id="34" fill="hold" nodeType="clickPar">
                      <p:stCondLst>
                        <p:cond delay="indefinite"/>
                      </p:stCondLst>
                      <p:childTnLst>
                        <p:par>
                          <p:cTn id="35" fill="hold" nodeType="withGroup">
                            <p:stCondLst>
                              <p:cond delay="0"/>
                            </p:stCondLst>
                            <p:childTnLst>
                              <p:par>
                                <p:cTn id="36" presetID="26"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down)">
                                      <p:cBhvr>
                                        <p:cTn id="38" dur="580">
                                          <p:stCondLst>
                                            <p:cond delay="0"/>
                                          </p:stCondLst>
                                        </p:cTn>
                                        <p:tgtEl>
                                          <p:spTgt spid="3">
                                            <p:txEl>
                                              <p:pRg st="2" end="2"/>
                                            </p:txEl>
                                          </p:spTgt>
                                        </p:tgtEl>
                                      </p:cBhvr>
                                    </p:animEffect>
                                    <p:anim calcmode="lin" valueType="num">
                                      <p:cBhvr>
                                        <p:cTn id="3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2" end="2"/>
                                            </p:txEl>
                                          </p:spTgt>
                                        </p:tgtEl>
                                      </p:cBhvr>
                                      <p:to x="100000" y="60000"/>
                                    </p:animScale>
                                    <p:animScale>
                                      <p:cBhvr>
                                        <p:cTn id="45" dur="166" decel="50000">
                                          <p:stCondLst>
                                            <p:cond delay="676"/>
                                          </p:stCondLst>
                                        </p:cTn>
                                        <p:tgtEl>
                                          <p:spTgt spid="3">
                                            <p:txEl>
                                              <p:pRg st="2" end="2"/>
                                            </p:txEl>
                                          </p:spTgt>
                                        </p:tgtEl>
                                      </p:cBhvr>
                                      <p:to x="100000" y="100000"/>
                                    </p:animScale>
                                    <p:animScale>
                                      <p:cBhvr>
                                        <p:cTn id="46" dur="26">
                                          <p:stCondLst>
                                            <p:cond delay="1312"/>
                                          </p:stCondLst>
                                        </p:cTn>
                                        <p:tgtEl>
                                          <p:spTgt spid="3">
                                            <p:txEl>
                                              <p:pRg st="2" end="2"/>
                                            </p:txEl>
                                          </p:spTgt>
                                        </p:tgtEl>
                                      </p:cBhvr>
                                      <p:to x="100000" y="80000"/>
                                    </p:animScale>
                                    <p:animScale>
                                      <p:cBhvr>
                                        <p:cTn id="47" dur="166" decel="50000">
                                          <p:stCondLst>
                                            <p:cond delay="1338"/>
                                          </p:stCondLst>
                                        </p:cTn>
                                        <p:tgtEl>
                                          <p:spTgt spid="3">
                                            <p:txEl>
                                              <p:pRg st="2" end="2"/>
                                            </p:txEl>
                                          </p:spTgt>
                                        </p:tgtEl>
                                      </p:cBhvr>
                                      <p:to x="100000" y="100000"/>
                                    </p:animScale>
                                    <p:animScale>
                                      <p:cBhvr>
                                        <p:cTn id="48" dur="26">
                                          <p:stCondLst>
                                            <p:cond delay="1642"/>
                                          </p:stCondLst>
                                        </p:cTn>
                                        <p:tgtEl>
                                          <p:spTgt spid="3">
                                            <p:txEl>
                                              <p:pRg st="2" end="2"/>
                                            </p:txEl>
                                          </p:spTgt>
                                        </p:tgtEl>
                                      </p:cBhvr>
                                      <p:to x="100000" y="90000"/>
                                    </p:animScale>
                                    <p:animScale>
                                      <p:cBhvr>
                                        <p:cTn id="49" dur="166" decel="50000">
                                          <p:stCondLst>
                                            <p:cond delay="1668"/>
                                          </p:stCondLst>
                                        </p:cTn>
                                        <p:tgtEl>
                                          <p:spTgt spid="3">
                                            <p:txEl>
                                              <p:pRg st="2" end="2"/>
                                            </p:txEl>
                                          </p:spTgt>
                                        </p:tgtEl>
                                      </p:cBhvr>
                                      <p:to x="100000" y="100000"/>
                                    </p:animScale>
                                    <p:animScale>
                                      <p:cBhvr>
                                        <p:cTn id="50" dur="26">
                                          <p:stCondLst>
                                            <p:cond delay="1808"/>
                                          </p:stCondLst>
                                        </p:cTn>
                                        <p:tgtEl>
                                          <p:spTgt spid="3">
                                            <p:txEl>
                                              <p:pRg st="2" end="2"/>
                                            </p:txEl>
                                          </p:spTgt>
                                        </p:tgtEl>
                                      </p:cBhvr>
                                      <p:to x="100000" y="95000"/>
                                    </p:animScale>
                                    <p:animScale>
                                      <p:cBhvr>
                                        <p:cTn id="51" dur="166" decel="50000">
                                          <p:stCondLst>
                                            <p:cond delay="1834"/>
                                          </p:stCondLst>
                                        </p:cTn>
                                        <p:tgtEl>
                                          <p:spTgt spid="3">
                                            <p:txEl>
                                              <p:pRg st="2" end="2"/>
                                            </p:txEl>
                                          </p:spTgt>
                                        </p:tgtEl>
                                      </p:cBhvr>
                                      <p:to x="100000" y="10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26"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wipe(down)">
                                      <p:cBhvr>
                                        <p:cTn id="56" dur="580">
                                          <p:stCondLst>
                                            <p:cond delay="0"/>
                                          </p:stCondLst>
                                        </p:cTn>
                                        <p:tgtEl>
                                          <p:spTgt spid="3">
                                            <p:txEl>
                                              <p:pRg st="3" end="3"/>
                                            </p:txEl>
                                          </p:spTgt>
                                        </p:tgtEl>
                                      </p:cBhvr>
                                    </p:animEffect>
                                    <p:anim calcmode="lin" valueType="num">
                                      <p:cBhvr>
                                        <p:cTn id="5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3">
                                            <p:txEl>
                                              <p:pRg st="3" end="3"/>
                                            </p:txEl>
                                          </p:spTgt>
                                        </p:tgtEl>
                                      </p:cBhvr>
                                      <p:to x="100000" y="60000"/>
                                    </p:animScale>
                                    <p:animScale>
                                      <p:cBhvr>
                                        <p:cTn id="63" dur="166" decel="50000">
                                          <p:stCondLst>
                                            <p:cond delay="676"/>
                                          </p:stCondLst>
                                        </p:cTn>
                                        <p:tgtEl>
                                          <p:spTgt spid="3">
                                            <p:txEl>
                                              <p:pRg st="3" end="3"/>
                                            </p:txEl>
                                          </p:spTgt>
                                        </p:tgtEl>
                                      </p:cBhvr>
                                      <p:to x="100000" y="100000"/>
                                    </p:animScale>
                                    <p:animScale>
                                      <p:cBhvr>
                                        <p:cTn id="64" dur="26">
                                          <p:stCondLst>
                                            <p:cond delay="1312"/>
                                          </p:stCondLst>
                                        </p:cTn>
                                        <p:tgtEl>
                                          <p:spTgt spid="3">
                                            <p:txEl>
                                              <p:pRg st="3" end="3"/>
                                            </p:txEl>
                                          </p:spTgt>
                                        </p:tgtEl>
                                      </p:cBhvr>
                                      <p:to x="100000" y="80000"/>
                                    </p:animScale>
                                    <p:animScale>
                                      <p:cBhvr>
                                        <p:cTn id="65" dur="166" decel="50000">
                                          <p:stCondLst>
                                            <p:cond delay="1338"/>
                                          </p:stCondLst>
                                        </p:cTn>
                                        <p:tgtEl>
                                          <p:spTgt spid="3">
                                            <p:txEl>
                                              <p:pRg st="3" end="3"/>
                                            </p:txEl>
                                          </p:spTgt>
                                        </p:tgtEl>
                                      </p:cBhvr>
                                      <p:to x="100000" y="100000"/>
                                    </p:animScale>
                                    <p:animScale>
                                      <p:cBhvr>
                                        <p:cTn id="66" dur="26">
                                          <p:stCondLst>
                                            <p:cond delay="1642"/>
                                          </p:stCondLst>
                                        </p:cTn>
                                        <p:tgtEl>
                                          <p:spTgt spid="3">
                                            <p:txEl>
                                              <p:pRg st="3" end="3"/>
                                            </p:txEl>
                                          </p:spTgt>
                                        </p:tgtEl>
                                      </p:cBhvr>
                                      <p:to x="100000" y="90000"/>
                                    </p:animScale>
                                    <p:animScale>
                                      <p:cBhvr>
                                        <p:cTn id="67" dur="166" decel="50000">
                                          <p:stCondLst>
                                            <p:cond delay="1668"/>
                                          </p:stCondLst>
                                        </p:cTn>
                                        <p:tgtEl>
                                          <p:spTgt spid="3">
                                            <p:txEl>
                                              <p:pRg st="3" end="3"/>
                                            </p:txEl>
                                          </p:spTgt>
                                        </p:tgtEl>
                                      </p:cBhvr>
                                      <p:to x="100000" y="100000"/>
                                    </p:animScale>
                                    <p:animScale>
                                      <p:cBhvr>
                                        <p:cTn id="68" dur="26">
                                          <p:stCondLst>
                                            <p:cond delay="1808"/>
                                          </p:stCondLst>
                                        </p:cTn>
                                        <p:tgtEl>
                                          <p:spTgt spid="3">
                                            <p:txEl>
                                              <p:pRg st="3" end="3"/>
                                            </p:txEl>
                                          </p:spTgt>
                                        </p:tgtEl>
                                      </p:cBhvr>
                                      <p:to x="100000" y="95000"/>
                                    </p:animScale>
                                    <p:animScale>
                                      <p:cBhvr>
                                        <p:cTn id="69"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AE2AD5A-657A-4DAF-80C4-8E73738AE52D}"/>
              </a:ext>
            </a:extLst>
          </p:cNvPr>
          <p:cNvSpPr>
            <a:spLocks noGrp="1" noChangeArrowheads="1"/>
          </p:cNvSpPr>
          <p:nvPr>
            <p:ph type="title"/>
          </p:nvPr>
        </p:nvSpPr>
        <p:spPr/>
        <p:txBody>
          <a:bodyPr/>
          <a:lstStyle/>
          <a:p>
            <a:r>
              <a:rPr lang="en-CA" altLang="en-US">
                <a:solidFill>
                  <a:srgbClr val="FF0000"/>
                </a:solidFill>
              </a:rPr>
              <a:t>REFRACTION</a:t>
            </a:r>
          </a:p>
        </p:txBody>
      </p:sp>
      <p:sp>
        <p:nvSpPr>
          <p:cNvPr id="26627" name="Content Placeholder 2">
            <a:extLst>
              <a:ext uri="{FF2B5EF4-FFF2-40B4-BE49-F238E27FC236}">
                <a16:creationId xmlns:a16="http://schemas.microsoft.com/office/drawing/2014/main" id="{FBD983CB-C043-4B1D-AA90-0564A01925A7}"/>
              </a:ext>
            </a:extLst>
          </p:cNvPr>
          <p:cNvSpPr>
            <a:spLocks noGrp="1" noChangeArrowheads="1"/>
          </p:cNvSpPr>
          <p:nvPr>
            <p:ph idx="1"/>
          </p:nvPr>
        </p:nvSpPr>
        <p:spPr/>
        <p:txBody>
          <a:bodyPr/>
          <a:lstStyle/>
          <a:p>
            <a:r>
              <a:rPr lang="en-CA" altLang="en-US" sz="5400"/>
              <a:t> Is the change in the direction of light ray when it travels from one medium to another</a:t>
            </a:r>
            <a:r>
              <a:rPr lang="en-CA" altLang="en-US"/>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anim calcmode="lin" valueType="num">
                                      <p:cBhvr>
                                        <p:cTn id="13"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662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B645821-8A0C-4D05-84D8-B0985A9DDE3B}"/>
              </a:ext>
            </a:extLst>
          </p:cNvPr>
          <p:cNvSpPr>
            <a:spLocks noGrp="1" noChangeArrowheads="1"/>
          </p:cNvSpPr>
          <p:nvPr>
            <p:ph type="title"/>
          </p:nvPr>
        </p:nvSpPr>
        <p:spPr/>
        <p:txBody>
          <a:bodyPr/>
          <a:lstStyle/>
          <a:p>
            <a:endParaRPr lang="en-CA" altLang="en-US"/>
          </a:p>
        </p:txBody>
      </p:sp>
      <p:pic>
        <p:nvPicPr>
          <p:cNvPr id="27651" name="Content Placeholder 3" descr="Image result for effects of refraction of light">
            <a:extLst>
              <a:ext uri="{FF2B5EF4-FFF2-40B4-BE49-F238E27FC236}">
                <a16:creationId xmlns:a16="http://schemas.microsoft.com/office/drawing/2014/main" id="{5D750208-F881-4D3F-95F8-1352782F0AE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5888"/>
            <a:ext cx="9144000" cy="69135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style.rotation</p:attrName>
                                        </p:attrNameLst>
                                      </p:cBhvr>
                                      <p:tavLst>
                                        <p:tav tm="0">
                                          <p:val>
                                            <p:fltVal val="90"/>
                                          </p:val>
                                        </p:tav>
                                        <p:tav tm="100000">
                                          <p:val>
                                            <p:fltVal val="0"/>
                                          </p:val>
                                        </p:tav>
                                      </p:tavLst>
                                    </p:anim>
                                    <p:animEffect transition="in" filter="fade">
                                      <p:cBhvr>
                                        <p:cTn id="10" dur="1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A9297FB-A18A-4B49-90FC-3EEF2397558D}"/>
              </a:ext>
            </a:extLst>
          </p:cNvPr>
          <p:cNvSpPr>
            <a:spLocks noGrp="1" noChangeArrowheads="1"/>
          </p:cNvSpPr>
          <p:nvPr>
            <p:ph type="title"/>
          </p:nvPr>
        </p:nvSpPr>
        <p:spPr/>
        <p:txBody>
          <a:bodyPr/>
          <a:lstStyle/>
          <a:p>
            <a:r>
              <a:rPr lang="en-CA" altLang="en-US">
                <a:solidFill>
                  <a:srgbClr val="FF0000"/>
                </a:solidFill>
              </a:rPr>
              <a:t>Laws of refraction</a:t>
            </a:r>
          </a:p>
        </p:txBody>
      </p:sp>
      <p:sp>
        <p:nvSpPr>
          <p:cNvPr id="3" name="Content Placeholder 2">
            <a:extLst>
              <a:ext uri="{FF2B5EF4-FFF2-40B4-BE49-F238E27FC236}">
                <a16:creationId xmlns:a16="http://schemas.microsoft.com/office/drawing/2014/main" id="{12DEABC0-4BC2-48AF-B501-472589AD766A}"/>
              </a:ext>
            </a:extLst>
          </p:cNvPr>
          <p:cNvSpPr>
            <a:spLocks noGrp="1" noRot="1" noChangeAspect="1" noMove="1" noResize="1" noEditPoints="1" noAdjustHandles="1" noChangeArrowheads="1" noChangeShapeType="1" noTextEdit="1"/>
          </p:cNvSpPr>
          <p:nvPr>
            <p:ph idx="1"/>
          </p:nvPr>
        </p:nvSpPr>
        <p:spPr>
          <a:blipFill>
            <a:blip r:embed="rId2"/>
            <a:stretch>
              <a:fillRect l="-1891" t="-1779" r="-800"/>
            </a:stretch>
          </a:blipFill>
        </p:spPr>
        <p:txBody>
          <a:bodyPr/>
          <a:lstStyle/>
          <a:p>
            <a:pPr>
              <a:defRPr/>
            </a:pPr>
            <a:r>
              <a:rPr lang="en-CA" dirty="0">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641477F-6460-4442-A073-9600C2D3CB43}"/>
              </a:ext>
            </a:extLst>
          </p:cNvPr>
          <p:cNvSpPr>
            <a:spLocks noGrp="1" noChangeArrowheads="1"/>
          </p:cNvSpPr>
          <p:nvPr>
            <p:ph type="title"/>
          </p:nvPr>
        </p:nvSpPr>
        <p:spPr/>
        <p:txBody>
          <a:bodyPr/>
          <a:lstStyle/>
          <a:p>
            <a:r>
              <a:rPr lang="en-CA" altLang="en-US" sz="6600">
                <a:solidFill>
                  <a:srgbClr val="FF0000"/>
                </a:solidFill>
              </a:rPr>
              <a:t>Refractive index</a:t>
            </a:r>
          </a:p>
        </p:txBody>
      </p:sp>
      <p:sp>
        <p:nvSpPr>
          <p:cNvPr id="3" name="Content Placeholder 2">
            <a:extLst>
              <a:ext uri="{FF2B5EF4-FFF2-40B4-BE49-F238E27FC236}">
                <a16:creationId xmlns:a16="http://schemas.microsoft.com/office/drawing/2014/main" id="{72BCB323-4145-4233-A6FA-08CEF8FBC6DD}"/>
              </a:ext>
            </a:extLst>
          </p:cNvPr>
          <p:cNvSpPr>
            <a:spLocks noGrp="1" noRot="1" noChangeAspect="1" noMove="1" noResize="1" noEditPoints="1" noAdjustHandles="1" noChangeArrowheads="1" noChangeShapeType="1" noTextEdit="1"/>
          </p:cNvSpPr>
          <p:nvPr>
            <p:ph idx="1"/>
          </p:nvPr>
        </p:nvSpPr>
        <p:spPr>
          <a:blipFill>
            <a:blip r:embed="rId2"/>
            <a:stretch>
              <a:fillRect l="-1673" t="-1779"/>
            </a:stretch>
          </a:blipFill>
        </p:spPr>
        <p:txBody>
          <a:bodyPr/>
          <a:lstStyle/>
          <a:p>
            <a:pPr>
              <a:defRPr/>
            </a:pPr>
            <a:r>
              <a:rPr lang="en-CA" dirty="0">
                <a:no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8FC9315-3003-47E9-B168-6715757033EF}"/>
              </a:ext>
            </a:extLst>
          </p:cNvPr>
          <p:cNvSpPr>
            <a:spLocks noGrp="1" noChangeArrowheads="1"/>
          </p:cNvSpPr>
          <p:nvPr>
            <p:ph type="title"/>
          </p:nvPr>
        </p:nvSpPr>
        <p:spPr/>
        <p:txBody>
          <a:bodyPr/>
          <a:lstStyle/>
          <a:p>
            <a:r>
              <a:rPr lang="en-CA" altLang="en-US">
                <a:solidFill>
                  <a:srgbClr val="FF0000"/>
                </a:solidFill>
              </a:rPr>
              <a:t>Expt to determine n for glass slab.</a:t>
            </a:r>
          </a:p>
        </p:txBody>
      </p:sp>
      <p:pic>
        <p:nvPicPr>
          <p:cNvPr id="4" name="Refraction Through glass slab _ Lateral Shift Experiment - YouTube (360p).mp4">
            <a:hlinkClick r:id="" action="ppaction://media"/>
            <a:extLst>
              <a:ext uri="{FF2B5EF4-FFF2-40B4-BE49-F238E27FC236}">
                <a16:creationId xmlns:a16="http://schemas.microsoft.com/office/drawing/2014/main" id="{98E5EC75-1513-42C4-BA1B-631D35EBB659}"/>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0" y="1512888"/>
            <a:ext cx="9144000" cy="53721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722"/>
                                        </p:tgtEl>
                                        <p:attrNameLst>
                                          <p:attrName>style.visibility</p:attrName>
                                        </p:attrNameLst>
                                      </p:cBhvr>
                                      <p:to>
                                        <p:strVal val="visible"/>
                                      </p:to>
                                    </p:set>
                                    <p:anim calcmode="lin" valueType="num">
                                      <p:cBhvr additive="base">
                                        <p:cTn id="14" dur="500" fill="hold"/>
                                        <p:tgtEl>
                                          <p:spTgt spid="30722"/>
                                        </p:tgtEl>
                                        <p:attrNameLst>
                                          <p:attrName>ppt_x</p:attrName>
                                        </p:attrNameLst>
                                      </p:cBhvr>
                                      <p:tavLst>
                                        <p:tav tm="0">
                                          <p:val>
                                            <p:strVal val="#ppt_x"/>
                                          </p:val>
                                        </p:tav>
                                        <p:tav tm="100000">
                                          <p:val>
                                            <p:strVal val="#ppt_x"/>
                                          </p:val>
                                        </p:tav>
                                      </p:tavLst>
                                    </p:anim>
                                    <p:anim calcmode="lin" valueType="num">
                                      <p:cBhvr additive="base">
                                        <p:cTn id="15"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07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935-A16B-4B2F-8857-015A5C4239C9}"/>
              </a:ext>
            </a:extLst>
          </p:cNvPr>
          <p:cNvSpPr>
            <a:spLocks noGrp="1"/>
          </p:cNvSpPr>
          <p:nvPr>
            <p:ph type="title"/>
          </p:nvPr>
        </p:nvSpPr>
        <p:spPr/>
        <p:txBody>
          <a:bodyPr/>
          <a:lstStyle/>
          <a:p>
            <a:r>
              <a:rPr lang="en-US" sz="5400" dirty="0"/>
              <a:t>Total internal reflection and the critical angle</a:t>
            </a:r>
            <a:endParaRPr lang="en-UG" sz="5400" dirty="0"/>
          </a:p>
        </p:txBody>
      </p:sp>
      <p:sp>
        <p:nvSpPr>
          <p:cNvPr id="3" name="Content Placeholder 2">
            <a:extLst>
              <a:ext uri="{FF2B5EF4-FFF2-40B4-BE49-F238E27FC236}">
                <a16:creationId xmlns:a16="http://schemas.microsoft.com/office/drawing/2014/main" id="{FC40E394-9835-4ACB-85E5-50C36D42D32D}"/>
              </a:ext>
            </a:extLst>
          </p:cNvPr>
          <p:cNvSpPr>
            <a:spLocks noGrp="1"/>
          </p:cNvSpPr>
          <p:nvPr>
            <p:ph idx="1"/>
          </p:nvPr>
        </p:nvSpPr>
        <p:spPr/>
        <p:txBody>
          <a:bodyPr/>
          <a:lstStyle/>
          <a:p>
            <a:endParaRPr lang="en-US" dirty="0"/>
          </a:p>
          <a:p>
            <a:r>
              <a:rPr lang="en-US" dirty="0"/>
              <a:t> </a:t>
            </a:r>
            <a:r>
              <a:rPr lang="en-US" sz="4000" dirty="0"/>
              <a:t>Consider monochromatic light propagating from a dense medium to a less dense medium at a small angle of incidence.</a:t>
            </a:r>
          </a:p>
          <a:p>
            <a:r>
              <a:rPr lang="en-US" sz="4000" dirty="0"/>
              <a:t> When the angle of incidence is increased gradually, a state is reached when the refracted ray grazes the boundary between the two media</a:t>
            </a:r>
          </a:p>
          <a:p>
            <a:endParaRPr lang="en-UG" dirty="0"/>
          </a:p>
        </p:txBody>
      </p:sp>
    </p:spTree>
    <p:extLst>
      <p:ext uri="{BB962C8B-B14F-4D97-AF65-F5344CB8AC3E}">
        <p14:creationId xmlns:p14="http://schemas.microsoft.com/office/powerpoint/2010/main" val="157663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CE16-2D00-418E-8786-D621809883F6}"/>
              </a:ext>
            </a:extLst>
          </p:cNvPr>
          <p:cNvSpPr>
            <a:spLocks noGrp="1"/>
          </p:cNvSpPr>
          <p:nvPr>
            <p:ph type="title"/>
          </p:nvPr>
        </p:nvSpPr>
        <p:spPr>
          <a:xfrm>
            <a:off x="395536" y="0"/>
            <a:ext cx="8534400" cy="1143000"/>
          </a:xfrm>
        </p:spPr>
        <p:txBody>
          <a:bodyPr/>
          <a:lstStyle/>
          <a:p>
            <a:r>
              <a:rPr lang="en-US" dirty="0"/>
              <a:t>Total internal reflection cont’d</a:t>
            </a:r>
            <a:endParaRPr lang="en-UG" dirty="0"/>
          </a:p>
        </p:txBody>
      </p:sp>
      <p:pic>
        <p:nvPicPr>
          <p:cNvPr id="4" name="Total Internal Reflection - YouTube (360p)">
            <a:hlinkClick r:id="" action="ppaction://media"/>
            <a:extLst>
              <a:ext uri="{FF2B5EF4-FFF2-40B4-BE49-F238E27FC236}">
                <a16:creationId xmlns:a16="http://schemas.microsoft.com/office/drawing/2014/main" id="{F088884B-84C2-4DF3-9562-A44FCF7BE94B}"/>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398984"/>
            <a:ext cx="9144000" cy="5486400"/>
          </a:xfrm>
          <a:prstGeom prst="rect">
            <a:avLst/>
          </a:prstGeom>
        </p:spPr>
      </p:pic>
    </p:spTree>
    <p:extLst>
      <p:ext uri="{BB962C8B-B14F-4D97-AF65-F5344CB8AC3E}">
        <p14:creationId xmlns:p14="http://schemas.microsoft.com/office/powerpoint/2010/main" val="18701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22E0EF5-8FB5-444C-9CAC-625B224A24E7}"/>
              </a:ext>
            </a:extLst>
          </p:cNvPr>
          <p:cNvSpPr>
            <a:spLocks noGrp="1" noChangeArrowheads="1"/>
          </p:cNvSpPr>
          <p:nvPr>
            <p:ph type="title"/>
          </p:nvPr>
        </p:nvSpPr>
        <p:spPr/>
        <p:txBody>
          <a:bodyPr/>
          <a:lstStyle/>
          <a:p>
            <a:r>
              <a:rPr lang="en-CA" altLang="en-US"/>
              <a:t>Experiment to show that light travels in a straight line</a:t>
            </a:r>
          </a:p>
        </p:txBody>
      </p:sp>
      <p:pic>
        <p:nvPicPr>
          <p:cNvPr id="4" name="Light travels in a Straight Line _ School Science Project - YouTube (360p).mp4">
            <a:hlinkClick r:id="" action="ppaction://media"/>
            <a:extLst>
              <a:ext uri="{FF2B5EF4-FFF2-40B4-BE49-F238E27FC236}">
                <a16:creationId xmlns:a16="http://schemas.microsoft.com/office/drawing/2014/main" id="{28B918C8-934D-4EB2-A53A-823F345C661D}"/>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636963" y="-458788"/>
            <a:ext cx="16273463" cy="6800851"/>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E94C-EE29-48A0-AF32-8ABF4B1DE643}"/>
              </a:ext>
            </a:extLst>
          </p:cNvPr>
          <p:cNvSpPr>
            <a:spLocks noGrp="1"/>
          </p:cNvSpPr>
          <p:nvPr>
            <p:ph type="title"/>
          </p:nvPr>
        </p:nvSpPr>
        <p:spPr/>
        <p:txBody>
          <a:bodyPr/>
          <a:lstStyle/>
          <a:p>
            <a:r>
              <a:rPr lang="en-US" dirty="0"/>
              <a:t>Total internal reflection Cont’d</a:t>
            </a:r>
            <a:endParaRPr lang="en-UG" dirty="0"/>
          </a:p>
        </p:txBody>
      </p:sp>
      <p:pic>
        <p:nvPicPr>
          <p:cNvPr id="5" name="CRITICAL ANGLE AND TOTAL INTERNAL REFLECTION - YouTube (360p)">
            <a:hlinkClick r:id="" action="ppaction://media"/>
            <a:extLst>
              <a:ext uri="{FF2B5EF4-FFF2-40B4-BE49-F238E27FC236}">
                <a16:creationId xmlns:a16="http://schemas.microsoft.com/office/drawing/2014/main" id="{C39085E1-CB3B-45FB-86EA-7B8DF1A77AC0}"/>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371600"/>
            <a:ext cx="9144000" cy="5486400"/>
          </a:xfrm>
          <a:prstGeom prst="rect">
            <a:avLst/>
          </a:prstGeom>
        </p:spPr>
      </p:pic>
    </p:spTree>
    <p:extLst>
      <p:ext uri="{BB962C8B-B14F-4D97-AF65-F5344CB8AC3E}">
        <p14:creationId xmlns:p14="http://schemas.microsoft.com/office/powerpoint/2010/main" val="7936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5"/>
                </p:tgtEl>
              </p:cMediaNode>
            </p:vide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0A8E-E0AC-4A91-8226-42B03172AA51}"/>
              </a:ext>
            </a:extLst>
          </p:cNvPr>
          <p:cNvSpPr>
            <a:spLocks noGrp="1"/>
          </p:cNvSpPr>
          <p:nvPr>
            <p:ph type="title"/>
          </p:nvPr>
        </p:nvSpPr>
        <p:spPr/>
        <p:txBody>
          <a:bodyPr/>
          <a:lstStyle/>
          <a:p>
            <a:r>
              <a:rPr lang="en-US" dirty="0"/>
              <a:t>Total internal reflection cont’d</a:t>
            </a:r>
            <a:endParaRPr lang="en-UG" dirty="0"/>
          </a:p>
        </p:txBody>
      </p:sp>
      <p:pic>
        <p:nvPicPr>
          <p:cNvPr id="4" name="Content Placeholder 3" descr="Related image">
            <a:extLst>
              <a:ext uri="{FF2B5EF4-FFF2-40B4-BE49-F238E27FC236}">
                <a16:creationId xmlns:a16="http://schemas.microsoft.com/office/drawing/2014/main" id="{533963F9-3CD0-4AD3-8BC0-E0609A41699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Tree>
    <p:extLst>
      <p:ext uri="{BB962C8B-B14F-4D97-AF65-F5344CB8AC3E}">
        <p14:creationId xmlns:p14="http://schemas.microsoft.com/office/powerpoint/2010/main" val="19427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C614-F780-4B24-8828-5AF4CAA30C33}"/>
              </a:ext>
            </a:extLst>
          </p:cNvPr>
          <p:cNvSpPr>
            <a:spLocks noGrp="1"/>
          </p:cNvSpPr>
          <p:nvPr>
            <p:ph type="title"/>
          </p:nvPr>
        </p:nvSpPr>
        <p:spPr/>
        <p:txBody>
          <a:bodyPr/>
          <a:lstStyle/>
          <a:p>
            <a:r>
              <a:rPr lang="en-US" sz="6000" dirty="0">
                <a:latin typeface="+mn-lt"/>
              </a:rPr>
              <a:t>Total internal reflection cont’d</a:t>
            </a:r>
            <a:endParaRPr lang="en-UG" sz="6000" dirty="0">
              <a:latin typeface="+mn-lt"/>
            </a:endParaRPr>
          </a:p>
        </p:txBody>
      </p:sp>
      <p:sp>
        <p:nvSpPr>
          <p:cNvPr id="3" name="Content Placeholder 2">
            <a:extLst>
              <a:ext uri="{FF2B5EF4-FFF2-40B4-BE49-F238E27FC236}">
                <a16:creationId xmlns:a16="http://schemas.microsoft.com/office/drawing/2014/main" id="{4AAEC190-C4E4-437B-B59D-7399D18FDDBD}"/>
              </a:ext>
            </a:extLst>
          </p:cNvPr>
          <p:cNvSpPr>
            <a:spLocks noGrp="1"/>
          </p:cNvSpPr>
          <p:nvPr>
            <p:ph idx="1"/>
          </p:nvPr>
        </p:nvSpPr>
        <p:spPr/>
        <p:txBody>
          <a:bodyPr/>
          <a:lstStyle/>
          <a:p>
            <a:r>
              <a:rPr lang="en-US" sz="4800" dirty="0">
                <a:solidFill>
                  <a:schemeClr val="accent6"/>
                </a:solidFill>
              </a:rPr>
              <a:t>Total internal reflection is the reflection of light back into the same medium for a ray of light travelling from a denser medium to a less dense medium. </a:t>
            </a:r>
            <a:endParaRPr lang="en-UG" sz="4800" dirty="0">
              <a:solidFill>
                <a:schemeClr val="accent6"/>
              </a:solidFill>
            </a:endParaRPr>
          </a:p>
          <a:p>
            <a:endParaRPr lang="en-UG" dirty="0"/>
          </a:p>
        </p:txBody>
      </p:sp>
    </p:spTree>
    <p:extLst>
      <p:ext uri="{BB962C8B-B14F-4D97-AF65-F5344CB8AC3E}">
        <p14:creationId xmlns:p14="http://schemas.microsoft.com/office/powerpoint/2010/main" val="38042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B74B-F1B7-4C9D-91A3-55AC3DD9EFD7}"/>
              </a:ext>
            </a:extLst>
          </p:cNvPr>
          <p:cNvSpPr>
            <a:spLocks noGrp="1"/>
          </p:cNvSpPr>
          <p:nvPr>
            <p:ph type="title"/>
          </p:nvPr>
        </p:nvSpPr>
        <p:spPr/>
        <p:txBody>
          <a:bodyPr/>
          <a:lstStyle/>
          <a:p>
            <a:r>
              <a:rPr lang="en-US" sz="7200" dirty="0">
                <a:latin typeface="+mn-lt"/>
              </a:rPr>
              <a:t>Critical angle</a:t>
            </a:r>
            <a:endParaRPr lang="en-UG" sz="7200" dirty="0">
              <a:latin typeface="+mn-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35A42C-C9A0-46A2-B5E5-D8C21E2E73EA}"/>
                  </a:ext>
                </a:extLst>
              </p:cNvPr>
              <p:cNvSpPr>
                <a:spLocks noGrp="1"/>
              </p:cNvSpPr>
              <p:nvPr>
                <p:ph idx="1"/>
              </p:nvPr>
            </p:nvSpPr>
            <p:spPr/>
            <p:txBody>
              <a:bodyPr/>
              <a:lstStyle/>
              <a:p>
                <a:r>
                  <a:rPr lang="en-US" sz="4400" dirty="0"/>
                  <a:t>Critical angle of a medium  is the angle of incidence when a ray passes from optically into a less dens medium at an angle of refraction equal to </a:t>
                </a:r>
                <a14:m>
                  <m:oMath xmlns:m="http://schemas.openxmlformats.org/officeDocument/2006/math">
                    <m:sSup>
                      <m:sSupPr>
                        <m:ctrlPr>
                          <a:rPr lang="en-US" sz="4400" b="0" i="1" smtClean="0">
                            <a:latin typeface="Cambria Math" panose="02040503050406030204" pitchFamily="18" charset="0"/>
                          </a:rPr>
                        </m:ctrlPr>
                      </m:sSupPr>
                      <m:e>
                        <m:r>
                          <a:rPr lang="en-US" sz="4400" b="0" i="1" smtClean="0">
                            <a:latin typeface="Cambria Math" panose="02040503050406030204" pitchFamily="18" charset="0"/>
                          </a:rPr>
                          <m:t>90</m:t>
                        </m:r>
                      </m:e>
                      <m:sup>
                        <m:r>
                          <a:rPr lang="en-US" sz="4400" b="0" i="1" smtClean="0">
                            <a:latin typeface="Cambria Math" panose="02040503050406030204" pitchFamily="18" charset="0"/>
                          </a:rPr>
                          <m:t>𝑜</m:t>
                        </m:r>
                      </m:sup>
                    </m:sSup>
                  </m:oMath>
                </a14:m>
                <a:r>
                  <a:rPr lang="en-US" dirty="0"/>
                  <a:t>.</a:t>
                </a:r>
                <a:endParaRPr lang="en-UG" dirty="0"/>
              </a:p>
            </p:txBody>
          </p:sp>
        </mc:Choice>
        <mc:Fallback xmlns="">
          <p:sp>
            <p:nvSpPr>
              <p:cNvPr id="3" name="Content Placeholder 2">
                <a:extLst>
                  <a:ext uri="{FF2B5EF4-FFF2-40B4-BE49-F238E27FC236}">
                    <a16:creationId xmlns:a16="http://schemas.microsoft.com/office/drawing/2014/main" id="{5E35A42C-C9A0-46A2-B5E5-D8C21E2E73EA}"/>
                  </a:ext>
                </a:extLst>
              </p:cNvPr>
              <p:cNvSpPr>
                <a:spLocks noGrp="1" noRot="1" noChangeAspect="1" noMove="1" noResize="1" noEditPoints="1" noAdjustHandles="1" noChangeArrowheads="1" noChangeShapeType="1" noTextEdit="1"/>
              </p:cNvSpPr>
              <p:nvPr>
                <p:ph idx="1"/>
              </p:nvPr>
            </p:nvSpPr>
            <p:spPr>
              <a:blipFill>
                <a:blip r:embed="rId2"/>
                <a:stretch>
                  <a:fillRect l="-2691" t="-2541"/>
                </a:stretch>
              </a:blipFill>
            </p:spPr>
            <p:txBody>
              <a:bodyPr/>
              <a:lstStyle/>
              <a:p>
                <a:r>
                  <a:rPr lang="en-UG">
                    <a:noFill/>
                  </a:rPr>
                  <a:t> </a:t>
                </a:r>
              </a:p>
            </p:txBody>
          </p:sp>
        </mc:Fallback>
      </mc:AlternateContent>
    </p:spTree>
    <p:extLst>
      <p:ext uri="{BB962C8B-B14F-4D97-AF65-F5344CB8AC3E}">
        <p14:creationId xmlns:p14="http://schemas.microsoft.com/office/powerpoint/2010/main" val="38547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4FD3-92A0-4D23-8393-C9E656D37002}"/>
              </a:ext>
            </a:extLst>
          </p:cNvPr>
          <p:cNvSpPr>
            <a:spLocks noGrp="1"/>
          </p:cNvSpPr>
          <p:nvPr>
            <p:ph type="title"/>
          </p:nvPr>
        </p:nvSpPr>
        <p:spPr/>
        <p:txBody>
          <a:bodyPr/>
          <a:lstStyle/>
          <a:p>
            <a:r>
              <a:rPr lang="en-US" dirty="0"/>
              <a:t>Conditions to total internal reflection.</a:t>
            </a:r>
            <a:endParaRPr lang="en-UG" dirty="0"/>
          </a:p>
        </p:txBody>
      </p:sp>
      <p:sp>
        <p:nvSpPr>
          <p:cNvPr id="3" name="Content Placeholder 2">
            <a:extLst>
              <a:ext uri="{FF2B5EF4-FFF2-40B4-BE49-F238E27FC236}">
                <a16:creationId xmlns:a16="http://schemas.microsoft.com/office/drawing/2014/main" id="{9EB0B7C6-87E5-4CCA-BA3D-6511B83299B5}"/>
              </a:ext>
            </a:extLst>
          </p:cNvPr>
          <p:cNvSpPr>
            <a:spLocks noGrp="1"/>
          </p:cNvSpPr>
          <p:nvPr>
            <p:ph idx="1"/>
          </p:nvPr>
        </p:nvSpPr>
        <p:spPr/>
        <p:txBody>
          <a:bodyPr/>
          <a:lstStyle/>
          <a:p>
            <a:r>
              <a:rPr lang="en-US" dirty="0"/>
              <a:t> </a:t>
            </a:r>
            <a:r>
              <a:rPr lang="en-US" sz="4400" dirty="0"/>
              <a:t>The ray must be traveling from a dense medium to a less dense medium. E.g., from glass to air.</a:t>
            </a:r>
          </a:p>
          <a:p>
            <a:r>
              <a:rPr lang="en-US" sz="4400" dirty="0"/>
              <a:t> The angle of incidence must be grater than the critical angle of the medium.</a:t>
            </a:r>
            <a:endParaRPr lang="en-UG" sz="4400" dirty="0"/>
          </a:p>
        </p:txBody>
      </p:sp>
    </p:spTree>
    <p:extLst>
      <p:ext uri="{BB962C8B-B14F-4D97-AF65-F5344CB8AC3E}">
        <p14:creationId xmlns:p14="http://schemas.microsoft.com/office/powerpoint/2010/main" val="211964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43A4-6015-4C6A-832F-94C69E1120BC}"/>
              </a:ext>
            </a:extLst>
          </p:cNvPr>
          <p:cNvSpPr>
            <a:spLocks noGrp="1"/>
          </p:cNvSpPr>
          <p:nvPr>
            <p:ph type="title"/>
          </p:nvPr>
        </p:nvSpPr>
        <p:spPr/>
        <p:txBody>
          <a:bodyPr/>
          <a:lstStyle/>
          <a:p>
            <a:r>
              <a:rPr lang="en-US" dirty="0"/>
              <a:t>Relationship between Critical angle and n</a:t>
            </a:r>
            <a:endParaRPr lang="en-UG" dirty="0"/>
          </a:p>
        </p:txBody>
      </p:sp>
      <p:pic>
        <p:nvPicPr>
          <p:cNvPr id="4" name="Content Placeholder 3" descr="C:\Users\PETER\AppData\Local\Microsoft\Windows\INetCache\Content.MSO\33194FD9.tmp">
            <a:extLst>
              <a:ext uri="{FF2B5EF4-FFF2-40B4-BE49-F238E27FC236}">
                <a16:creationId xmlns:a16="http://schemas.microsoft.com/office/drawing/2014/main" id="{20793C58-467C-4701-A0AC-D3D127C156A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84177"/>
            <a:ext cx="9036495" cy="5301207"/>
          </a:xfrm>
          <a:prstGeom prst="rect">
            <a:avLst/>
          </a:prstGeom>
          <a:noFill/>
          <a:ln>
            <a:noFill/>
          </a:ln>
        </p:spPr>
      </p:pic>
    </p:spTree>
    <p:extLst>
      <p:ext uri="{BB962C8B-B14F-4D97-AF65-F5344CB8AC3E}">
        <p14:creationId xmlns:p14="http://schemas.microsoft.com/office/powerpoint/2010/main" val="4801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1" name="Rectangle 19">
            <a:extLst>
              <a:ext uri="{FF2B5EF4-FFF2-40B4-BE49-F238E27FC236}">
                <a16:creationId xmlns:a16="http://schemas.microsoft.com/office/drawing/2014/main" id="{64645317-0554-47E4-93F8-F65C8E81A1C9}"/>
              </a:ext>
            </a:extLst>
          </p:cNvPr>
          <p:cNvSpPr>
            <a:spLocks noChangeArrowheads="1"/>
          </p:cNvSpPr>
          <p:nvPr/>
        </p:nvSpPr>
        <p:spPr bwMode="auto">
          <a:xfrm>
            <a:off x="2133600" y="5105400"/>
            <a:ext cx="3733800" cy="1371600"/>
          </a:xfrm>
          <a:prstGeom prst="rect">
            <a:avLst/>
          </a:prstGeom>
          <a:solidFill>
            <a:srgbClr val="825852"/>
          </a:solidFill>
          <a:ln w="76200">
            <a:solidFill>
              <a:srgbClr val="DEF3F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3320" name="Text Box 8">
            <a:extLst>
              <a:ext uri="{FF2B5EF4-FFF2-40B4-BE49-F238E27FC236}">
                <a16:creationId xmlns:a16="http://schemas.microsoft.com/office/drawing/2014/main" id="{FCF943FD-CAF3-49D8-A206-E8851052A2D7}"/>
              </a:ext>
            </a:extLst>
          </p:cNvPr>
          <p:cNvSpPr txBox="1">
            <a:spLocks noChangeArrowheads="1"/>
          </p:cNvSpPr>
          <p:nvPr/>
        </p:nvSpPr>
        <p:spPr bwMode="auto">
          <a:xfrm>
            <a:off x="5181600" y="2971800"/>
            <a:ext cx="1676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dirty="0">
                <a:solidFill>
                  <a:schemeClr val="tx2"/>
                </a:solidFill>
                <a:latin typeface="Times New Roman" panose="02020603050405020304" pitchFamily="18" charset="0"/>
                <a:ea typeface="新細明體" panose="020B0604030504040204" pitchFamily="18" charset="-120"/>
              </a:rPr>
              <a:t>sin 90</a:t>
            </a:r>
            <a:r>
              <a:rPr lang="en-US" altLang="zh-TW" sz="4000" i="1" baseline="30000" dirty="0">
                <a:solidFill>
                  <a:schemeClr val="tx2"/>
                </a:solidFill>
                <a:latin typeface="Times New Roman" panose="02020603050405020304" pitchFamily="18" charset="0"/>
                <a:ea typeface="新細明體" panose="020B0604030504040204" pitchFamily="18" charset="-120"/>
              </a:rPr>
              <a:t>o</a:t>
            </a:r>
          </a:p>
          <a:p>
            <a:pPr eaLnBrk="1" hangingPunct="1">
              <a:spcBef>
                <a:spcPct val="0"/>
              </a:spcBef>
              <a:buFontTx/>
              <a:buNone/>
            </a:pPr>
            <a:r>
              <a:rPr lang="en-US" altLang="zh-TW" sz="4000" i="1" dirty="0">
                <a:solidFill>
                  <a:schemeClr val="tx2"/>
                </a:solidFill>
                <a:latin typeface="Times New Roman" panose="02020603050405020304" pitchFamily="18" charset="0"/>
                <a:ea typeface="新細明體" panose="020B0604030504040204" pitchFamily="18" charset="-120"/>
              </a:rPr>
              <a:t>sin </a:t>
            </a:r>
            <a:r>
              <a:rPr lang="en-US" altLang="zh-TW" sz="4000" b="1" dirty="0">
                <a:solidFill>
                  <a:schemeClr val="tx2"/>
                </a:solidFill>
                <a:latin typeface="Bookman Old Style" panose="02050604050505020204" pitchFamily="18" charset="0"/>
                <a:ea typeface="新細明體" panose="020B0604030504040204" pitchFamily="18" charset="-120"/>
              </a:rPr>
              <a:t>C</a:t>
            </a:r>
            <a:endParaRPr lang="en-US" altLang="zh-TW" sz="4000" i="1" dirty="0">
              <a:solidFill>
                <a:schemeClr val="tx2"/>
              </a:solidFill>
              <a:latin typeface="Times New Roman" panose="02020603050405020304" pitchFamily="18" charset="0"/>
              <a:ea typeface="新細明體" panose="020B0604030504040204" pitchFamily="18" charset="-120"/>
            </a:endParaRPr>
          </a:p>
        </p:txBody>
      </p:sp>
      <p:sp>
        <p:nvSpPr>
          <p:cNvPr id="13314" name="Rectangle 2">
            <a:extLst>
              <a:ext uri="{FF2B5EF4-FFF2-40B4-BE49-F238E27FC236}">
                <a16:creationId xmlns:a16="http://schemas.microsoft.com/office/drawing/2014/main" id="{E1BA7760-71F5-4E17-9D4D-24C9F86E2F82}"/>
              </a:ext>
            </a:extLst>
          </p:cNvPr>
          <p:cNvSpPr>
            <a:spLocks noGrp="1" noChangeArrowheads="1"/>
          </p:cNvSpPr>
          <p:nvPr>
            <p:ph type="title"/>
          </p:nvPr>
        </p:nvSpPr>
        <p:spPr/>
        <p:txBody>
          <a:bodyPr/>
          <a:lstStyle/>
          <a:p>
            <a:pPr eaLnBrk="1" hangingPunct="1"/>
            <a:r>
              <a:rPr lang="en-US" altLang="zh-TW" dirty="0">
                <a:solidFill>
                  <a:schemeClr val="accent2"/>
                </a:solidFill>
              </a:rPr>
              <a:t>Example 1</a:t>
            </a:r>
          </a:p>
        </p:txBody>
      </p:sp>
      <p:sp>
        <p:nvSpPr>
          <p:cNvPr id="13315" name="Rectangle 3">
            <a:extLst>
              <a:ext uri="{FF2B5EF4-FFF2-40B4-BE49-F238E27FC236}">
                <a16:creationId xmlns:a16="http://schemas.microsoft.com/office/drawing/2014/main" id="{AD852983-91E5-4082-8F5F-CF55D7B60F93}"/>
              </a:ext>
            </a:extLst>
          </p:cNvPr>
          <p:cNvSpPr>
            <a:spLocks noGrp="1" noChangeArrowheads="1"/>
          </p:cNvSpPr>
          <p:nvPr>
            <p:ph type="body" idx="1"/>
          </p:nvPr>
        </p:nvSpPr>
        <p:spPr>
          <a:xfrm>
            <a:off x="381000" y="1295400"/>
            <a:ext cx="8382000" cy="1828800"/>
          </a:xfrm>
        </p:spPr>
        <p:txBody>
          <a:bodyPr/>
          <a:lstStyle/>
          <a:p>
            <a:pPr eaLnBrk="1" hangingPunct="1"/>
            <a:r>
              <a:rPr lang="en-US" altLang="zh-TW" dirty="0">
                <a:solidFill>
                  <a:srgbClr val="FF0000"/>
                </a:solidFill>
              </a:rPr>
              <a:t>For glass-air interface, the critical angle is 42</a:t>
            </a:r>
            <a:r>
              <a:rPr lang="en-US" altLang="zh-TW" baseline="30000" dirty="0">
                <a:solidFill>
                  <a:srgbClr val="FF0000"/>
                </a:solidFill>
              </a:rPr>
              <a:t>o</a:t>
            </a:r>
            <a:r>
              <a:rPr lang="en-US" altLang="zh-TW" dirty="0">
                <a:solidFill>
                  <a:srgbClr val="FF0000"/>
                </a:solidFill>
              </a:rPr>
              <a:t>. </a:t>
            </a:r>
          </a:p>
          <a:p>
            <a:pPr eaLnBrk="1" hangingPunct="1"/>
            <a:r>
              <a:rPr lang="en-US" altLang="zh-TW" dirty="0">
                <a:solidFill>
                  <a:srgbClr val="FF0000"/>
                </a:solidFill>
              </a:rPr>
              <a:t>At critical angle, angle of refraction is 90</a:t>
            </a:r>
            <a:r>
              <a:rPr lang="en-US" altLang="zh-TW" baseline="30000" dirty="0">
                <a:solidFill>
                  <a:srgbClr val="FF0000"/>
                </a:solidFill>
              </a:rPr>
              <a:t>o</a:t>
            </a:r>
            <a:r>
              <a:rPr lang="en-US" altLang="zh-TW" dirty="0">
                <a:solidFill>
                  <a:srgbClr val="FF0000"/>
                </a:solidFill>
              </a:rPr>
              <a:t>, so, by the laws of refraction,</a:t>
            </a:r>
          </a:p>
        </p:txBody>
      </p:sp>
      <p:sp>
        <p:nvSpPr>
          <p:cNvPr id="13316" name="Text Box 4">
            <a:extLst>
              <a:ext uri="{FF2B5EF4-FFF2-40B4-BE49-F238E27FC236}">
                <a16:creationId xmlns:a16="http://schemas.microsoft.com/office/drawing/2014/main" id="{347C93FC-B402-42D6-A66E-F59DC5DB290F}"/>
              </a:ext>
            </a:extLst>
          </p:cNvPr>
          <p:cNvSpPr txBox="1">
            <a:spLocks noChangeArrowheads="1"/>
          </p:cNvSpPr>
          <p:nvPr/>
        </p:nvSpPr>
        <p:spPr bwMode="auto">
          <a:xfrm>
            <a:off x="1765852" y="3284710"/>
            <a:ext cx="114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dirty="0">
                <a:solidFill>
                  <a:schemeClr val="tx2"/>
                </a:solidFill>
                <a:latin typeface="Times New Roman" panose="02020603050405020304" pitchFamily="18" charset="0"/>
                <a:ea typeface="新細明體" panose="020B0604030504040204" pitchFamily="18" charset="-120"/>
              </a:rPr>
              <a:t>n =</a:t>
            </a:r>
          </a:p>
        </p:txBody>
      </p:sp>
      <p:grpSp>
        <p:nvGrpSpPr>
          <p:cNvPr id="13332" name="Group 20">
            <a:extLst>
              <a:ext uri="{FF2B5EF4-FFF2-40B4-BE49-F238E27FC236}">
                <a16:creationId xmlns:a16="http://schemas.microsoft.com/office/drawing/2014/main" id="{E82639DB-6601-4903-AFD3-0F1246F782D1}"/>
              </a:ext>
            </a:extLst>
          </p:cNvPr>
          <p:cNvGrpSpPr>
            <a:grpSpLocks/>
          </p:cNvGrpSpPr>
          <p:nvPr/>
        </p:nvGrpSpPr>
        <p:grpSpPr bwMode="auto">
          <a:xfrm>
            <a:off x="2985052" y="3048000"/>
            <a:ext cx="1524000" cy="1311275"/>
            <a:chOff x="1824" y="1872"/>
            <a:chExt cx="960" cy="826"/>
          </a:xfrm>
        </p:grpSpPr>
        <p:sp>
          <p:nvSpPr>
            <p:cNvPr id="33808" name="Text Box 6">
              <a:extLst>
                <a:ext uri="{FF2B5EF4-FFF2-40B4-BE49-F238E27FC236}">
                  <a16:creationId xmlns:a16="http://schemas.microsoft.com/office/drawing/2014/main" id="{E86283DF-01E6-474C-8B2B-8ABBAE0DACA1}"/>
                </a:ext>
              </a:extLst>
            </p:cNvPr>
            <p:cNvSpPr txBox="1">
              <a:spLocks noChangeArrowheads="1"/>
            </p:cNvSpPr>
            <p:nvPr/>
          </p:nvSpPr>
          <p:spPr bwMode="auto">
            <a:xfrm>
              <a:off x="1872" y="1872"/>
              <a:ext cx="912"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chemeClr val="tx2"/>
                  </a:solidFill>
                  <a:latin typeface="Times New Roman" panose="02020603050405020304" pitchFamily="18" charset="0"/>
                  <a:ea typeface="新細明體" panose="020B0604030504040204" pitchFamily="18" charset="-120"/>
                </a:rPr>
                <a:t>sin r</a:t>
              </a:r>
            </a:p>
            <a:p>
              <a:pPr eaLnBrk="1" hangingPunct="1">
                <a:spcBef>
                  <a:spcPct val="0"/>
                </a:spcBef>
                <a:buFontTx/>
                <a:buNone/>
              </a:pPr>
              <a:r>
                <a:rPr lang="en-US" altLang="zh-TW" sz="4000" i="1">
                  <a:solidFill>
                    <a:schemeClr val="tx2"/>
                  </a:solidFill>
                  <a:latin typeface="Times New Roman" panose="02020603050405020304" pitchFamily="18" charset="0"/>
                  <a:ea typeface="新細明體" panose="020B0604030504040204" pitchFamily="18" charset="-120"/>
                </a:rPr>
                <a:t>sin i</a:t>
              </a:r>
            </a:p>
          </p:txBody>
        </p:sp>
        <p:sp>
          <p:nvSpPr>
            <p:cNvPr id="33809" name="Line 7">
              <a:extLst>
                <a:ext uri="{FF2B5EF4-FFF2-40B4-BE49-F238E27FC236}">
                  <a16:creationId xmlns:a16="http://schemas.microsoft.com/office/drawing/2014/main" id="{C75458DB-D164-4F4D-B3C5-AD0B69A5DCA4}"/>
                </a:ext>
              </a:extLst>
            </p:cNvPr>
            <p:cNvSpPr>
              <a:spLocks noChangeShapeType="1"/>
            </p:cNvSpPr>
            <p:nvPr/>
          </p:nvSpPr>
          <p:spPr bwMode="auto">
            <a:xfrm flipH="1">
              <a:off x="1824" y="2339"/>
              <a:ext cx="768"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solidFill>
                  <a:schemeClr val="tx2"/>
                </a:solidFill>
              </a:endParaRPr>
            </a:p>
          </p:txBody>
        </p:sp>
      </p:grpSp>
      <p:sp>
        <p:nvSpPr>
          <p:cNvPr id="13321" name="Text Box 9">
            <a:extLst>
              <a:ext uri="{FF2B5EF4-FFF2-40B4-BE49-F238E27FC236}">
                <a16:creationId xmlns:a16="http://schemas.microsoft.com/office/drawing/2014/main" id="{EDA7B73B-ABF5-4C20-973D-5A765BCF4D3D}"/>
              </a:ext>
            </a:extLst>
          </p:cNvPr>
          <p:cNvSpPr txBox="1">
            <a:spLocks noChangeArrowheads="1"/>
          </p:cNvSpPr>
          <p:nvPr/>
        </p:nvSpPr>
        <p:spPr bwMode="auto">
          <a:xfrm>
            <a:off x="4343400" y="3276600"/>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a:t>
            </a:r>
          </a:p>
        </p:txBody>
      </p:sp>
      <p:sp>
        <p:nvSpPr>
          <p:cNvPr id="13323" name="AutoShape 11">
            <a:extLst>
              <a:ext uri="{FF2B5EF4-FFF2-40B4-BE49-F238E27FC236}">
                <a16:creationId xmlns:a16="http://schemas.microsoft.com/office/drawing/2014/main" id="{CE9496D8-4912-4C08-BC66-BD1E00603423}"/>
              </a:ext>
            </a:extLst>
          </p:cNvPr>
          <p:cNvSpPr>
            <a:spLocks noChangeArrowheads="1"/>
          </p:cNvSpPr>
          <p:nvPr/>
        </p:nvSpPr>
        <p:spPr bwMode="auto">
          <a:xfrm>
            <a:off x="5181600" y="3048000"/>
            <a:ext cx="1600200" cy="5334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3325" name="Text Box 13">
            <a:extLst>
              <a:ext uri="{FF2B5EF4-FFF2-40B4-BE49-F238E27FC236}">
                <a16:creationId xmlns:a16="http://schemas.microsoft.com/office/drawing/2014/main" id="{9B242498-A527-4A61-9106-0AADE29451FE}"/>
              </a:ext>
            </a:extLst>
          </p:cNvPr>
          <p:cNvSpPr txBox="1">
            <a:spLocks noChangeArrowheads="1"/>
          </p:cNvSpPr>
          <p:nvPr/>
        </p:nvSpPr>
        <p:spPr bwMode="auto">
          <a:xfrm>
            <a:off x="5029200" y="2971800"/>
            <a:ext cx="1828800" cy="701675"/>
          </a:xfrm>
          <a:prstGeom prst="rect">
            <a:avLst/>
          </a:prstGeom>
          <a:solidFill>
            <a:srgbClr val="82585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spcBef>
                <a:spcPct val="0"/>
              </a:spcBef>
              <a:buFontTx/>
              <a:buNone/>
            </a:pPr>
            <a:r>
              <a:rPr lang="en-US" altLang="zh-TW" sz="4000" i="1" dirty="0">
                <a:solidFill>
                  <a:schemeClr val="tx2"/>
                </a:solidFill>
                <a:latin typeface="Times New Roman" panose="02020603050405020304" pitchFamily="18" charset="0"/>
                <a:ea typeface="新細明體" panose="020B0604030504040204" pitchFamily="18" charset="-120"/>
              </a:rPr>
              <a:t>1</a:t>
            </a:r>
          </a:p>
        </p:txBody>
      </p:sp>
      <p:sp>
        <p:nvSpPr>
          <p:cNvPr id="13322" name="Line 10">
            <a:extLst>
              <a:ext uri="{FF2B5EF4-FFF2-40B4-BE49-F238E27FC236}">
                <a16:creationId xmlns:a16="http://schemas.microsoft.com/office/drawing/2014/main" id="{19A70963-6469-4BE1-89FF-27CE796D1CDC}"/>
              </a:ext>
            </a:extLst>
          </p:cNvPr>
          <p:cNvSpPr>
            <a:spLocks noChangeShapeType="1"/>
          </p:cNvSpPr>
          <p:nvPr/>
        </p:nvSpPr>
        <p:spPr bwMode="auto">
          <a:xfrm flipH="1">
            <a:off x="4838700" y="3703637"/>
            <a:ext cx="1828800"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13326" name="Text Box 14">
            <a:extLst>
              <a:ext uri="{FF2B5EF4-FFF2-40B4-BE49-F238E27FC236}">
                <a16:creationId xmlns:a16="http://schemas.microsoft.com/office/drawing/2014/main" id="{97A41367-CD4D-4C4C-8AC5-04A4547D1FFE}"/>
              </a:ext>
            </a:extLst>
          </p:cNvPr>
          <p:cNvSpPr txBox="1">
            <a:spLocks noChangeArrowheads="1"/>
          </p:cNvSpPr>
          <p:nvPr/>
        </p:nvSpPr>
        <p:spPr bwMode="auto">
          <a:xfrm>
            <a:off x="1828800" y="4343400"/>
            <a:ext cx="3048000" cy="701675"/>
          </a:xfrm>
          <a:prstGeom prst="rect">
            <a:avLst/>
          </a:prstGeom>
          <a:solidFill>
            <a:srgbClr val="82585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n </a:t>
            </a:r>
            <a:r>
              <a:rPr lang="en-US" altLang="zh-TW" sz="4000">
                <a:solidFill>
                  <a:srgbClr val="99FF33"/>
                </a:solidFill>
                <a:latin typeface="Arial Narrow" panose="020B0606020202030204" pitchFamily="34" charset="0"/>
                <a:ea typeface="新細明體" panose="020B0604030504040204" pitchFamily="18" charset="-120"/>
              </a:rPr>
              <a:t>x</a:t>
            </a:r>
            <a:r>
              <a:rPr lang="en-US" altLang="zh-TW" sz="4000" i="1">
                <a:solidFill>
                  <a:srgbClr val="99FF33"/>
                </a:solidFill>
                <a:latin typeface="Times New Roman" panose="02020603050405020304" pitchFamily="18" charset="0"/>
                <a:ea typeface="新細明體" panose="020B0604030504040204" pitchFamily="18" charset="-120"/>
              </a:rPr>
              <a:t> sin </a:t>
            </a:r>
            <a:r>
              <a:rPr lang="en-US" altLang="zh-TW" sz="4000" b="1">
                <a:solidFill>
                  <a:srgbClr val="33CCFF"/>
                </a:solidFill>
                <a:latin typeface="Bookman Old Style" panose="02050604050505020204" pitchFamily="18" charset="0"/>
                <a:ea typeface="新細明體" panose="020B0604030504040204" pitchFamily="18" charset="-120"/>
              </a:rPr>
              <a:t>C</a:t>
            </a:r>
            <a:r>
              <a:rPr lang="en-US" altLang="zh-TW" sz="4000">
                <a:solidFill>
                  <a:srgbClr val="99FF33"/>
                </a:solidFill>
                <a:latin typeface="Times New Roman" panose="02020603050405020304" pitchFamily="18" charset="0"/>
                <a:ea typeface="新細明體" panose="020B0604030504040204" pitchFamily="18" charset="-120"/>
              </a:rPr>
              <a:t> </a:t>
            </a:r>
            <a:r>
              <a:rPr lang="en-US" altLang="zh-TW" sz="4000" i="1">
                <a:solidFill>
                  <a:srgbClr val="99FF33"/>
                </a:solidFill>
                <a:latin typeface="Times New Roman" panose="02020603050405020304" pitchFamily="18" charset="0"/>
                <a:ea typeface="新細明體" panose="020B0604030504040204" pitchFamily="18" charset="-120"/>
              </a:rPr>
              <a:t>=</a:t>
            </a:r>
            <a:r>
              <a:rPr lang="en-US" altLang="zh-TW" sz="4000">
                <a:solidFill>
                  <a:srgbClr val="99FF33"/>
                </a:solidFill>
                <a:latin typeface="Times New Roman" panose="02020603050405020304" pitchFamily="18" charset="0"/>
                <a:ea typeface="新細明體" panose="020B0604030504040204" pitchFamily="18" charset="-120"/>
              </a:rPr>
              <a:t> </a:t>
            </a:r>
            <a:r>
              <a:rPr lang="en-US" altLang="zh-TW" sz="4000" i="1">
                <a:solidFill>
                  <a:srgbClr val="99FF33"/>
                </a:solidFill>
                <a:latin typeface="Times New Roman" panose="02020603050405020304" pitchFamily="18" charset="0"/>
                <a:ea typeface="新細明體" panose="020B0604030504040204" pitchFamily="18" charset="-120"/>
              </a:rPr>
              <a:t>1</a:t>
            </a:r>
          </a:p>
        </p:txBody>
      </p:sp>
      <p:sp>
        <p:nvSpPr>
          <p:cNvPr id="13327" name="Text Box 15">
            <a:extLst>
              <a:ext uri="{FF2B5EF4-FFF2-40B4-BE49-F238E27FC236}">
                <a16:creationId xmlns:a16="http://schemas.microsoft.com/office/drawing/2014/main" id="{0D6194E1-9CF9-430D-A35B-C65DEB34A9D3}"/>
              </a:ext>
            </a:extLst>
          </p:cNvPr>
          <p:cNvSpPr txBox="1">
            <a:spLocks noChangeArrowheads="1"/>
          </p:cNvSpPr>
          <p:nvPr/>
        </p:nvSpPr>
        <p:spPr bwMode="auto">
          <a:xfrm>
            <a:off x="2590800" y="54102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sin </a:t>
            </a:r>
            <a:r>
              <a:rPr lang="en-US" altLang="zh-TW" sz="4000" b="1">
                <a:solidFill>
                  <a:srgbClr val="33CCFF"/>
                </a:solidFill>
                <a:latin typeface="Bookman Old Style" panose="02050604050505020204" pitchFamily="18" charset="0"/>
                <a:ea typeface="新細明體" panose="020B0604030504040204" pitchFamily="18" charset="-120"/>
              </a:rPr>
              <a:t>C</a:t>
            </a:r>
            <a:r>
              <a:rPr lang="en-US" altLang="zh-TW" sz="4000">
                <a:solidFill>
                  <a:srgbClr val="99FF33"/>
                </a:solidFill>
                <a:latin typeface="Times New Roman" panose="02020603050405020304" pitchFamily="18" charset="0"/>
                <a:ea typeface="新細明體" panose="020B0604030504040204" pitchFamily="18" charset="-120"/>
              </a:rPr>
              <a:t> </a:t>
            </a:r>
            <a:r>
              <a:rPr lang="en-US" altLang="zh-TW" sz="4000" i="1">
                <a:solidFill>
                  <a:srgbClr val="99FF33"/>
                </a:solidFill>
                <a:latin typeface="Times New Roman" panose="02020603050405020304" pitchFamily="18" charset="0"/>
                <a:ea typeface="新細明體" panose="020B0604030504040204" pitchFamily="18" charset="-120"/>
              </a:rPr>
              <a:t>=</a:t>
            </a:r>
          </a:p>
        </p:txBody>
      </p:sp>
      <p:sp>
        <p:nvSpPr>
          <p:cNvPr id="13329" name="Text Box 17">
            <a:extLst>
              <a:ext uri="{FF2B5EF4-FFF2-40B4-BE49-F238E27FC236}">
                <a16:creationId xmlns:a16="http://schemas.microsoft.com/office/drawing/2014/main" id="{709626D0-F780-4144-92EA-F10924E822CD}"/>
              </a:ext>
            </a:extLst>
          </p:cNvPr>
          <p:cNvSpPr txBox="1">
            <a:spLocks noChangeArrowheads="1"/>
          </p:cNvSpPr>
          <p:nvPr/>
        </p:nvSpPr>
        <p:spPr bwMode="auto">
          <a:xfrm>
            <a:off x="4572000" y="5105400"/>
            <a:ext cx="60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1</a:t>
            </a:r>
            <a:endParaRPr lang="en-US" altLang="zh-TW" sz="4000" i="1" baseline="30000">
              <a:solidFill>
                <a:srgbClr val="99FF33"/>
              </a:solidFill>
              <a:latin typeface="Times New Roman" panose="02020603050405020304" pitchFamily="18" charset="0"/>
              <a:ea typeface="新細明體" panose="020B0604030504040204" pitchFamily="18" charset="-120"/>
            </a:endParaRPr>
          </a:p>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n</a:t>
            </a:r>
          </a:p>
        </p:txBody>
      </p:sp>
      <p:sp>
        <p:nvSpPr>
          <p:cNvPr id="13330" name="Line 18">
            <a:extLst>
              <a:ext uri="{FF2B5EF4-FFF2-40B4-BE49-F238E27FC236}">
                <a16:creationId xmlns:a16="http://schemas.microsoft.com/office/drawing/2014/main" id="{2CD275EA-2D58-42A4-A579-8742F39FF91A}"/>
              </a:ext>
            </a:extLst>
          </p:cNvPr>
          <p:cNvSpPr>
            <a:spLocks noChangeShapeType="1"/>
          </p:cNvSpPr>
          <p:nvPr/>
        </p:nvSpPr>
        <p:spPr bwMode="auto">
          <a:xfrm flipH="1">
            <a:off x="4419600" y="5791200"/>
            <a:ext cx="838200"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wipe(down)">
                                      <p:cBhvr>
                                        <p:cTn id="12" dur="580">
                                          <p:stCondLst>
                                            <p:cond delay="0"/>
                                          </p:stCondLst>
                                        </p:cTn>
                                        <p:tgtEl>
                                          <p:spTgt spid="13315">
                                            <p:txEl>
                                              <p:pRg st="0" end="0"/>
                                            </p:txEl>
                                          </p:spTgt>
                                        </p:tgtEl>
                                      </p:cBhvr>
                                    </p:animEffect>
                                    <p:anim calcmode="lin" valueType="num">
                                      <p:cBhvr>
                                        <p:cTn id="13" dur="1822" tmFilter="0,0; 0.14,0.36; 0.43,0.73; 0.71,0.91; 1.0,1.0">
                                          <p:stCondLst>
                                            <p:cond delay="0"/>
                                          </p:stCondLst>
                                        </p:cTn>
                                        <p:tgtEl>
                                          <p:spTgt spid="13315">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315">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315">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315">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315">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3315">
                                            <p:txEl>
                                              <p:pRg st="0" end="0"/>
                                            </p:txEl>
                                          </p:spTgt>
                                        </p:tgtEl>
                                      </p:cBhvr>
                                      <p:to x="100000" y="60000"/>
                                    </p:animScale>
                                    <p:animScale>
                                      <p:cBhvr>
                                        <p:cTn id="19" dur="166" decel="50000">
                                          <p:stCondLst>
                                            <p:cond delay="676"/>
                                          </p:stCondLst>
                                        </p:cTn>
                                        <p:tgtEl>
                                          <p:spTgt spid="13315">
                                            <p:txEl>
                                              <p:pRg st="0" end="0"/>
                                            </p:txEl>
                                          </p:spTgt>
                                        </p:tgtEl>
                                      </p:cBhvr>
                                      <p:to x="100000" y="100000"/>
                                    </p:animScale>
                                    <p:animScale>
                                      <p:cBhvr>
                                        <p:cTn id="20" dur="26">
                                          <p:stCondLst>
                                            <p:cond delay="1312"/>
                                          </p:stCondLst>
                                        </p:cTn>
                                        <p:tgtEl>
                                          <p:spTgt spid="13315">
                                            <p:txEl>
                                              <p:pRg st="0" end="0"/>
                                            </p:txEl>
                                          </p:spTgt>
                                        </p:tgtEl>
                                      </p:cBhvr>
                                      <p:to x="100000" y="80000"/>
                                    </p:animScale>
                                    <p:animScale>
                                      <p:cBhvr>
                                        <p:cTn id="21" dur="166" decel="50000">
                                          <p:stCondLst>
                                            <p:cond delay="1338"/>
                                          </p:stCondLst>
                                        </p:cTn>
                                        <p:tgtEl>
                                          <p:spTgt spid="13315">
                                            <p:txEl>
                                              <p:pRg st="0" end="0"/>
                                            </p:txEl>
                                          </p:spTgt>
                                        </p:tgtEl>
                                      </p:cBhvr>
                                      <p:to x="100000" y="100000"/>
                                    </p:animScale>
                                    <p:animScale>
                                      <p:cBhvr>
                                        <p:cTn id="22" dur="26">
                                          <p:stCondLst>
                                            <p:cond delay="1642"/>
                                          </p:stCondLst>
                                        </p:cTn>
                                        <p:tgtEl>
                                          <p:spTgt spid="13315">
                                            <p:txEl>
                                              <p:pRg st="0" end="0"/>
                                            </p:txEl>
                                          </p:spTgt>
                                        </p:tgtEl>
                                      </p:cBhvr>
                                      <p:to x="100000" y="90000"/>
                                    </p:animScale>
                                    <p:animScale>
                                      <p:cBhvr>
                                        <p:cTn id="23" dur="166" decel="50000">
                                          <p:stCondLst>
                                            <p:cond delay="1668"/>
                                          </p:stCondLst>
                                        </p:cTn>
                                        <p:tgtEl>
                                          <p:spTgt spid="13315">
                                            <p:txEl>
                                              <p:pRg st="0" end="0"/>
                                            </p:txEl>
                                          </p:spTgt>
                                        </p:tgtEl>
                                      </p:cBhvr>
                                      <p:to x="100000" y="100000"/>
                                    </p:animScale>
                                    <p:animScale>
                                      <p:cBhvr>
                                        <p:cTn id="24" dur="26">
                                          <p:stCondLst>
                                            <p:cond delay="1808"/>
                                          </p:stCondLst>
                                        </p:cTn>
                                        <p:tgtEl>
                                          <p:spTgt spid="13315">
                                            <p:txEl>
                                              <p:pRg st="0" end="0"/>
                                            </p:txEl>
                                          </p:spTgt>
                                        </p:tgtEl>
                                      </p:cBhvr>
                                      <p:to x="100000" y="95000"/>
                                    </p:animScale>
                                    <p:animScale>
                                      <p:cBhvr>
                                        <p:cTn id="25" dur="166" decel="50000">
                                          <p:stCondLst>
                                            <p:cond delay="1834"/>
                                          </p:stCondLst>
                                        </p:cTn>
                                        <p:tgtEl>
                                          <p:spTgt spid="13315">
                                            <p:txEl>
                                              <p:pRg st="0" end="0"/>
                                            </p:txEl>
                                          </p:spTgt>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315">
                                            <p:txEl>
                                              <p:pRg st="1" end="1"/>
                                            </p:txEl>
                                          </p:spTgt>
                                        </p:tgtEl>
                                        <p:attrNameLst>
                                          <p:attrName>style.visibility</p:attrName>
                                        </p:attrNameLst>
                                      </p:cBhvr>
                                      <p:to>
                                        <p:strVal val="visible"/>
                                      </p:to>
                                    </p:set>
                                    <p:animEffect transition="in" filter="wipe(down)">
                                      <p:cBhvr>
                                        <p:cTn id="28" dur="580">
                                          <p:stCondLst>
                                            <p:cond delay="0"/>
                                          </p:stCondLst>
                                        </p:cTn>
                                        <p:tgtEl>
                                          <p:spTgt spid="13315">
                                            <p:txEl>
                                              <p:pRg st="1" end="1"/>
                                            </p:txEl>
                                          </p:spTgt>
                                        </p:tgtEl>
                                      </p:cBhvr>
                                    </p:animEffect>
                                    <p:anim calcmode="lin" valueType="num">
                                      <p:cBhvr>
                                        <p:cTn id="29" dur="1822" tmFilter="0,0; 0.14,0.36; 0.43,0.73; 0.71,0.91; 1.0,1.0">
                                          <p:stCondLst>
                                            <p:cond delay="0"/>
                                          </p:stCondLst>
                                        </p:cTn>
                                        <p:tgtEl>
                                          <p:spTgt spid="13315">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315">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315">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315">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315">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13315">
                                            <p:txEl>
                                              <p:pRg st="1" end="1"/>
                                            </p:txEl>
                                          </p:spTgt>
                                        </p:tgtEl>
                                      </p:cBhvr>
                                      <p:to x="100000" y="60000"/>
                                    </p:animScale>
                                    <p:animScale>
                                      <p:cBhvr>
                                        <p:cTn id="35" dur="166" decel="50000">
                                          <p:stCondLst>
                                            <p:cond delay="676"/>
                                          </p:stCondLst>
                                        </p:cTn>
                                        <p:tgtEl>
                                          <p:spTgt spid="13315">
                                            <p:txEl>
                                              <p:pRg st="1" end="1"/>
                                            </p:txEl>
                                          </p:spTgt>
                                        </p:tgtEl>
                                      </p:cBhvr>
                                      <p:to x="100000" y="100000"/>
                                    </p:animScale>
                                    <p:animScale>
                                      <p:cBhvr>
                                        <p:cTn id="36" dur="26">
                                          <p:stCondLst>
                                            <p:cond delay="1312"/>
                                          </p:stCondLst>
                                        </p:cTn>
                                        <p:tgtEl>
                                          <p:spTgt spid="13315">
                                            <p:txEl>
                                              <p:pRg st="1" end="1"/>
                                            </p:txEl>
                                          </p:spTgt>
                                        </p:tgtEl>
                                      </p:cBhvr>
                                      <p:to x="100000" y="80000"/>
                                    </p:animScale>
                                    <p:animScale>
                                      <p:cBhvr>
                                        <p:cTn id="37" dur="166" decel="50000">
                                          <p:stCondLst>
                                            <p:cond delay="1338"/>
                                          </p:stCondLst>
                                        </p:cTn>
                                        <p:tgtEl>
                                          <p:spTgt spid="13315">
                                            <p:txEl>
                                              <p:pRg st="1" end="1"/>
                                            </p:txEl>
                                          </p:spTgt>
                                        </p:tgtEl>
                                      </p:cBhvr>
                                      <p:to x="100000" y="100000"/>
                                    </p:animScale>
                                    <p:animScale>
                                      <p:cBhvr>
                                        <p:cTn id="38" dur="26">
                                          <p:stCondLst>
                                            <p:cond delay="1642"/>
                                          </p:stCondLst>
                                        </p:cTn>
                                        <p:tgtEl>
                                          <p:spTgt spid="13315">
                                            <p:txEl>
                                              <p:pRg st="1" end="1"/>
                                            </p:txEl>
                                          </p:spTgt>
                                        </p:tgtEl>
                                      </p:cBhvr>
                                      <p:to x="100000" y="90000"/>
                                    </p:animScale>
                                    <p:animScale>
                                      <p:cBhvr>
                                        <p:cTn id="39" dur="166" decel="50000">
                                          <p:stCondLst>
                                            <p:cond delay="1668"/>
                                          </p:stCondLst>
                                        </p:cTn>
                                        <p:tgtEl>
                                          <p:spTgt spid="13315">
                                            <p:txEl>
                                              <p:pRg st="1" end="1"/>
                                            </p:txEl>
                                          </p:spTgt>
                                        </p:tgtEl>
                                      </p:cBhvr>
                                      <p:to x="100000" y="100000"/>
                                    </p:animScale>
                                    <p:animScale>
                                      <p:cBhvr>
                                        <p:cTn id="40" dur="26">
                                          <p:stCondLst>
                                            <p:cond delay="1808"/>
                                          </p:stCondLst>
                                        </p:cTn>
                                        <p:tgtEl>
                                          <p:spTgt spid="13315">
                                            <p:txEl>
                                              <p:pRg st="1" end="1"/>
                                            </p:txEl>
                                          </p:spTgt>
                                        </p:tgtEl>
                                      </p:cBhvr>
                                      <p:to x="100000" y="95000"/>
                                    </p:animScale>
                                    <p:animScale>
                                      <p:cBhvr>
                                        <p:cTn id="41" dur="166" decel="50000">
                                          <p:stCondLst>
                                            <p:cond delay="1834"/>
                                          </p:stCondLst>
                                        </p:cTn>
                                        <p:tgtEl>
                                          <p:spTgt spid="13315">
                                            <p:txEl>
                                              <p:pRg st="1" end="1"/>
                                            </p:txEl>
                                          </p:spTgt>
                                        </p:tgtEl>
                                      </p:cBhvr>
                                      <p:to x="100000" y="100000"/>
                                    </p:animScale>
                                  </p:childTnLst>
                                </p:cTn>
                              </p:par>
                            </p:childTnLst>
                          </p:cTn>
                        </p:par>
                        <p:par>
                          <p:cTn id="42" fill="hold" nodeType="afterGroup">
                            <p:stCondLst>
                              <p:cond delay="2000"/>
                            </p:stCondLst>
                            <p:childTnLst>
                              <p:par>
                                <p:cTn id="43" presetID="2" presetClass="entr" presetSubtype="2" fill="hold" grpId="0" nodeType="afterEffect">
                                  <p:stCondLst>
                                    <p:cond delay="0"/>
                                  </p:stCondLst>
                                  <p:childTnLst>
                                    <p:set>
                                      <p:cBhvr>
                                        <p:cTn id="44" dur="1" fill="hold">
                                          <p:stCondLst>
                                            <p:cond delay="0"/>
                                          </p:stCondLst>
                                        </p:cTn>
                                        <p:tgtEl>
                                          <p:spTgt spid="13316"/>
                                        </p:tgtEl>
                                        <p:attrNameLst>
                                          <p:attrName>style.visibility</p:attrName>
                                        </p:attrNameLst>
                                      </p:cBhvr>
                                      <p:to>
                                        <p:strVal val="visible"/>
                                      </p:to>
                                    </p:set>
                                    <p:anim calcmode="lin" valueType="num">
                                      <p:cBhvr additive="base">
                                        <p:cTn id="45" dur="500" fill="hold"/>
                                        <p:tgtEl>
                                          <p:spTgt spid="13316"/>
                                        </p:tgtEl>
                                        <p:attrNameLst>
                                          <p:attrName>ppt_x</p:attrName>
                                        </p:attrNameLst>
                                      </p:cBhvr>
                                      <p:tavLst>
                                        <p:tav tm="0">
                                          <p:val>
                                            <p:strVal val="1+#ppt_w/2"/>
                                          </p:val>
                                        </p:tav>
                                        <p:tav tm="100000">
                                          <p:val>
                                            <p:strVal val="#ppt_x"/>
                                          </p:val>
                                        </p:tav>
                                      </p:tavLst>
                                    </p:anim>
                                    <p:anim calcmode="lin" valueType="num">
                                      <p:cBhvr additive="base">
                                        <p:cTn id="46"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nodeType="after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3332"/>
                                        </p:tgtEl>
                                        <p:attrNameLst>
                                          <p:attrName>style.visibility</p:attrName>
                                        </p:attrNameLst>
                                      </p:cBhvr>
                                      <p:to>
                                        <p:strVal val="visible"/>
                                      </p:to>
                                    </p:set>
                                    <p:animEffect transition="in" filter="fade">
                                      <p:cBhvr>
                                        <p:cTn id="51" dur="1000"/>
                                        <p:tgtEl>
                                          <p:spTgt spid="13332"/>
                                        </p:tgtEl>
                                      </p:cBhvr>
                                    </p:animEffect>
                                    <p:anim calcmode="lin" valueType="num">
                                      <p:cBhvr>
                                        <p:cTn id="52" dur="1000" fill="hold"/>
                                        <p:tgtEl>
                                          <p:spTgt spid="13332"/>
                                        </p:tgtEl>
                                        <p:attrNameLst>
                                          <p:attrName>ppt_x</p:attrName>
                                        </p:attrNameLst>
                                      </p:cBhvr>
                                      <p:tavLst>
                                        <p:tav tm="0">
                                          <p:val>
                                            <p:strVal val="#ppt_x"/>
                                          </p:val>
                                        </p:tav>
                                        <p:tav tm="100000">
                                          <p:val>
                                            <p:strVal val="#ppt_x"/>
                                          </p:val>
                                        </p:tav>
                                      </p:tavLst>
                                    </p:anim>
                                    <p:anim calcmode="lin" valueType="num">
                                      <p:cBhvr>
                                        <p:cTn id="53" dur="1000" fill="hold"/>
                                        <p:tgtEl>
                                          <p:spTgt spid="13332"/>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grpId="0" nodeType="afterEffect">
                                  <p:stCondLst>
                                    <p:cond delay="300"/>
                                  </p:stCondLst>
                                  <p:childTnLst>
                                    <p:set>
                                      <p:cBhvr>
                                        <p:cTn id="56" dur="1" fill="hold">
                                          <p:stCondLst>
                                            <p:cond delay="0"/>
                                          </p:stCondLst>
                                        </p:cTn>
                                        <p:tgtEl>
                                          <p:spTgt spid="13321"/>
                                        </p:tgtEl>
                                        <p:attrNameLst>
                                          <p:attrName>style.visibility</p:attrName>
                                        </p:attrNameLst>
                                      </p:cBhvr>
                                      <p:to>
                                        <p:strVal val="visible"/>
                                      </p:to>
                                    </p:set>
                                    <p:anim calcmode="lin" valueType="num">
                                      <p:cBhvr additive="base">
                                        <p:cTn id="57" dur="500" fill="hold"/>
                                        <p:tgtEl>
                                          <p:spTgt spid="13321"/>
                                        </p:tgtEl>
                                        <p:attrNameLst>
                                          <p:attrName>ppt_x</p:attrName>
                                        </p:attrNameLst>
                                      </p:cBhvr>
                                      <p:tavLst>
                                        <p:tav tm="0">
                                          <p:val>
                                            <p:strVal val="1+#ppt_w/2"/>
                                          </p:val>
                                        </p:tav>
                                        <p:tav tm="100000">
                                          <p:val>
                                            <p:strVal val="#ppt_x"/>
                                          </p:val>
                                        </p:tav>
                                      </p:tavLst>
                                    </p:anim>
                                    <p:anim calcmode="lin" valueType="num">
                                      <p:cBhvr additive="base">
                                        <p:cTn id="58" dur="500" fill="hold"/>
                                        <p:tgtEl>
                                          <p:spTgt spid="13321"/>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800"/>
                            </p:stCondLst>
                            <p:childTnLst>
                              <p:par>
                                <p:cTn id="60" presetID="2" presetClass="entr" presetSubtype="2" fill="hold" grpId="0" nodeType="afterEffect">
                                  <p:stCondLst>
                                    <p:cond delay="0"/>
                                  </p:stCondLst>
                                  <p:childTnLst>
                                    <p:set>
                                      <p:cBhvr>
                                        <p:cTn id="61" dur="1" fill="hold">
                                          <p:stCondLst>
                                            <p:cond delay="0"/>
                                          </p:stCondLst>
                                        </p:cTn>
                                        <p:tgtEl>
                                          <p:spTgt spid="13320"/>
                                        </p:tgtEl>
                                        <p:attrNameLst>
                                          <p:attrName>style.visibility</p:attrName>
                                        </p:attrNameLst>
                                      </p:cBhvr>
                                      <p:to>
                                        <p:strVal val="visible"/>
                                      </p:to>
                                    </p:set>
                                    <p:anim calcmode="lin" valueType="num">
                                      <p:cBhvr additive="base">
                                        <p:cTn id="62" dur="500" fill="hold"/>
                                        <p:tgtEl>
                                          <p:spTgt spid="13320"/>
                                        </p:tgtEl>
                                        <p:attrNameLst>
                                          <p:attrName>ppt_x</p:attrName>
                                        </p:attrNameLst>
                                      </p:cBhvr>
                                      <p:tavLst>
                                        <p:tav tm="0">
                                          <p:val>
                                            <p:strVal val="1+#ppt_w/2"/>
                                          </p:val>
                                        </p:tav>
                                        <p:tav tm="100000">
                                          <p:val>
                                            <p:strVal val="#ppt_x"/>
                                          </p:val>
                                        </p:tav>
                                      </p:tavLst>
                                    </p:anim>
                                    <p:anim calcmode="lin" valueType="num">
                                      <p:cBhvr additive="base">
                                        <p:cTn id="63" dur="500" fill="hold"/>
                                        <p:tgtEl>
                                          <p:spTgt spid="13320"/>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2300"/>
                            </p:stCondLst>
                            <p:childTnLst>
                              <p:par>
                                <p:cTn id="65" presetID="1" presetClass="entr" presetSubtype="0" fill="hold" nodeType="afterEffect">
                                  <p:stCondLst>
                                    <p:cond delay="0"/>
                                  </p:stCondLst>
                                  <p:childTnLst>
                                    <p:set>
                                      <p:cBhvr>
                                        <p:cTn id="66" dur="1" fill="hold">
                                          <p:stCondLst>
                                            <p:cond delay="499"/>
                                          </p:stCondLst>
                                        </p:cTn>
                                        <p:tgtEl>
                                          <p:spTgt spid="13322"/>
                                        </p:tgtEl>
                                        <p:attrNameLst>
                                          <p:attrName>style.visibility</p:attrName>
                                        </p:attrNameLst>
                                      </p:cBhvr>
                                      <p:to>
                                        <p:strVal val="visible"/>
                                      </p:to>
                                    </p:set>
                                  </p:childTnLst>
                                </p:cTn>
                              </p:par>
                            </p:childTnLst>
                          </p:cTn>
                        </p:par>
                        <p:par>
                          <p:cTn id="67" fill="hold" nodeType="afterGroup">
                            <p:stCondLst>
                              <p:cond delay="2800"/>
                            </p:stCondLst>
                            <p:childTnLst>
                              <p:par>
                                <p:cTn id="68" presetID="4" presetClass="entr" presetSubtype="32" fill="hold" nodeType="afterEffect">
                                  <p:stCondLst>
                                    <p:cond delay="1500"/>
                                  </p:stCondLst>
                                  <p:childTnLst>
                                    <p:set>
                                      <p:cBhvr>
                                        <p:cTn id="69" dur="1" fill="hold">
                                          <p:stCondLst>
                                            <p:cond delay="0"/>
                                          </p:stCondLst>
                                        </p:cTn>
                                        <p:tgtEl>
                                          <p:spTgt spid="13323"/>
                                        </p:tgtEl>
                                        <p:attrNameLst>
                                          <p:attrName>style.visibility</p:attrName>
                                        </p:attrNameLst>
                                      </p:cBhvr>
                                      <p:to>
                                        <p:strVal val="visible"/>
                                      </p:to>
                                    </p:set>
                                    <p:animEffect transition="in" filter="box(out)">
                                      <p:cBhvr>
                                        <p:cTn id="70" dur="500"/>
                                        <p:tgtEl>
                                          <p:spTgt spid="13323"/>
                                        </p:tgtEl>
                                      </p:cBhvr>
                                    </p:animEffect>
                                  </p:childTnLst>
                                  <p:subTnLst>
                                    <p:audio>
                                      <p:cMediaNode>
                                        <p:cTn display="0" masterRel="sameClick">
                                          <p:stCondLst>
                                            <p:cond evt="begin" delay="0">
                                              <p:tn val="68"/>
                                            </p:cond>
                                          </p:stCondLst>
                                          <p:endCondLst>
                                            <p:cond evt="onStopAudio" delay="0">
                                              <p:tgtEl>
                                                <p:sldTgt/>
                                              </p:tgtEl>
                                            </p:cond>
                                          </p:endCondLst>
                                        </p:cTn>
                                        <p:tgtEl>
                                          <p:sndTgt r:embed="rId3" name="EXPLODE.WAV"/>
                                        </p:tgtEl>
                                      </p:cMediaNode>
                                    </p:audio>
                                  </p:subTnLst>
                                </p:cTn>
                              </p:par>
                            </p:childTnLst>
                          </p:cTn>
                        </p:par>
                        <p:par>
                          <p:cTn id="71" fill="hold" nodeType="afterGroup">
                            <p:stCondLst>
                              <p:cond delay="4800"/>
                            </p:stCondLst>
                            <p:childTnLst>
                              <p:par>
                                <p:cTn id="72" presetID="4" presetClass="entr" presetSubtype="16" fill="hold" grpId="0" nodeType="afterEffect">
                                  <p:stCondLst>
                                    <p:cond delay="0"/>
                                  </p:stCondLst>
                                  <p:childTnLst>
                                    <p:set>
                                      <p:cBhvr>
                                        <p:cTn id="73" dur="1" fill="hold">
                                          <p:stCondLst>
                                            <p:cond delay="0"/>
                                          </p:stCondLst>
                                        </p:cTn>
                                        <p:tgtEl>
                                          <p:spTgt spid="13325"/>
                                        </p:tgtEl>
                                        <p:attrNameLst>
                                          <p:attrName>style.visibility</p:attrName>
                                        </p:attrNameLst>
                                      </p:cBhvr>
                                      <p:to>
                                        <p:strVal val="visible"/>
                                      </p:to>
                                    </p:set>
                                    <p:animEffect transition="in" filter="box(in)">
                                      <p:cBhvr>
                                        <p:cTn id="74" dur="500"/>
                                        <p:tgtEl>
                                          <p:spTgt spid="13325"/>
                                        </p:tgtEl>
                                      </p:cBhvr>
                                    </p:animEffect>
                                  </p:childTnLst>
                                </p:cTn>
                              </p:par>
                            </p:childTnLst>
                          </p:cTn>
                        </p:par>
                        <p:par>
                          <p:cTn id="75" fill="hold" nodeType="afterGroup">
                            <p:stCondLst>
                              <p:cond delay="5300"/>
                            </p:stCondLst>
                            <p:childTnLst>
                              <p:par>
                                <p:cTn id="76" presetID="2" presetClass="entr" presetSubtype="2" fill="hold" grpId="0" nodeType="afterEffect">
                                  <p:stCondLst>
                                    <p:cond delay="300"/>
                                  </p:stCondLst>
                                  <p:childTnLst>
                                    <p:set>
                                      <p:cBhvr>
                                        <p:cTn id="77" dur="1" fill="hold">
                                          <p:stCondLst>
                                            <p:cond delay="0"/>
                                          </p:stCondLst>
                                        </p:cTn>
                                        <p:tgtEl>
                                          <p:spTgt spid="13326"/>
                                        </p:tgtEl>
                                        <p:attrNameLst>
                                          <p:attrName>style.visibility</p:attrName>
                                        </p:attrNameLst>
                                      </p:cBhvr>
                                      <p:to>
                                        <p:strVal val="visible"/>
                                      </p:to>
                                    </p:set>
                                    <p:anim calcmode="lin" valueType="num">
                                      <p:cBhvr additive="base">
                                        <p:cTn id="78" dur="500" fill="hold"/>
                                        <p:tgtEl>
                                          <p:spTgt spid="13326"/>
                                        </p:tgtEl>
                                        <p:attrNameLst>
                                          <p:attrName>ppt_x</p:attrName>
                                        </p:attrNameLst>
                                      </p:cBhvr>
                                      <p:tavLst>
                                        <p:tav tm="0">
                                          <p:val>
                                            <p:strVal val="1+#ppt_w/2"/>
                                          </p:val>
                                        </p:tav>
                                        <p:tav tm="100000">
                                          <p:val>
                                            <p:strVal val="#ppt_x"/>
                                          </p:val>
                                        </p:tav>
                                      </p:tavLst>
                                    </p:anim>
                                    <p:anim calcmode="lin" valueType="num">
                                      <p:cBhvr additive="base">
                                        <p:cTn id="79" dur="500" fill="hold"/>
                                        <p:tgtEl>
                                          <p:spTgt spid="13326"/>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6100"/>
                            </p:stCondLst>
                            <p:childTnLst>
                              <p:par>
                                <p:cTn id="81" presetID="1" presetClass="entr" presetSubtype="0" fill="hold" grpId="0" nodeType="afterEffect">
                                  <p:stCondLst>
                                    <p:cond delay="0"/>
                                  </p:stCondLst>
                                  <p:childTnLst>
                                    <p:set>
                                      <p:cBhvr>
                                        <p:cTn id="82" dur="1" fill="hold">
                                          <p:stCondLst>
                                            <p:cond delay="499"/>
                                          </p:stCondLst>
                                        </p:cTn>
                                        <p:tgtEl>
                                          <p:spTgt spid="13327"/>
                                        </p:tgtEl>
                                        <p:attrNameLst>
                                          <p:attrName>style.visibility</p:attrName>
                                        </p:attrNameLst>
                                      </p:cBhvr>
                                      <p:to>
                                        <p:strVal val="visible"/>
                                      </p:to>
                                    </p:set>
                                  </p:childTnLst>
                                </p:cTn>
                              </p:par>
                            </p:childTnLst>
                          </p:cTn>
                        </p:par>
                        <p:par>
                          <p:cTn id="83" fill="hold" nodeType="afterGroup">
                            <p:stCondLst>
                              <p:cond delay="6600"/>
                            </p:stCondLst>
                            <p:childTnLst>
                              <p:par>
                                <p:cTn id="84" presetID="1" presetClass="entr" presetSubtype="0" fill="hold" nodeType="afterEffect">
                                  <p:stCondLst>
                                    <p:cond delay="0"/>
                                  </p:stCondLst>
                                  <p:childTnLst>
                                    <p:set>
                                      <p:cBhvr>
                                        <p:cTn id="85" dur="1" fill="hold">
                                          <p:stCondLst>
                                            <p:cond delay="499"/>
                                          </p:stCondLst>
                                        </p:cTn>
                                        <p:tgtEl>
                                          <p:spTgt spid="13330"/>
                                        </p:tgtEl>
                                        <p:attrNameLst>
                                          <p:attrName>style.visibility</p:attrName>
                                        </p:attrNameLst>
                                      </p:cBhvr>
                                      <p:to>
                                        <p:strVal val="visible"/>
                                      </p:to>
                                    </p:set>
                                  </p:childTnLst>
                                </p:cTn>
                              </p:par>
                            </p:childTnLst>
                          </p:cTn>
                        </p:par>
                        <p:par>
                          <p:cTn id="86" fill="hold" nodeType="afterGroup">
                            <p:stCondLst>
                              <p:cond delay="7100"/>
                            </p:stCondLst>
                            <p:childTnLst>
                              <p:par>
                                <p:cTn id="87" presetID="1" presetClass="entr" presetSubtype="0" fill="hold" grpId="0" nodeType="afterEffect">
                                  <p:stCondLst>
                                    <p:cond delay="0"/>
                                  </p:stCondLst>
                                  <p:childTnLst>
                                    <p:set>
                                      <p:cBhvr>
                                        <p:cTn id="88" dur="1" fill="hold">
                                          <p:stCondLst>
                                            <p:cond delay="499"/>
                                          </p:stCondLst>
                                        </p:cTn>
                                        <p:tgtEl>
                                          <p:spTgt spid="13329"/>
                                        </p:tgtEl>
                                        <p:attrNameLst>
                                          <p:attrName>style.visibility</p:attrName>
                                        </p:attrNameLst>
                                      </p:cBhvr>
                                      <p:to>
                                        <p:strVal val="visible"/>
                                      </p:to>
                                    </p:set>
                                  </p:childTnLst>
                                </p:cTn>
                              </p:par>
                            </p:childTnLst>
                          </p:cTn>
                        </p:par>
                        <p:par>
                          <p:cTn id="89" fill="hold" nodeType="afterGroup">
                            <p:stCondLst>
                              <p:cond delay="7600"/>
                            </p:stCondLst>
                            <p:childTnLst>
                              <p:par>
                                <p:cTn id="90" presetID="17" presetClass="entr" presetSubtype="10" fill="hold" nodeType="afterEffect">
                                  <p:stCondLst>
                                    <p:cond delay="300"/>
                                  </p:stCondLst>
                                  <p:childTnLst>
                                    <p:set>
                                      <p:cBhvr>
                                        <p:cTn id="91" dur="1" fill="hold">
                                          <p:stCondLst>
                                            <p:cond delay="0"/>
                                          </p:stCondLst>
                                        </p:cTn>
                                        <p:tgtEl>
                                          <p:spTgt spid="13331"/>
                                        </p:tgtEl>
                                        <p:attrNameLst>
                                          <p:attrName>style.visibility</p:attrName>
                                        </p:attrNameLst>
                                      </p:cBhvr>
                                      <p:to>
                                        <p:strVal val="visible"/>
                                      </p:to>
                                    </p:set>
                                    <p:anim calcmode="lin" valueType="num">
                                      <p:cBhvr>
                                        <p:cTn id="92" dur="500" fill="hold"/>
                                        <p:tgtEl>
                                          <p:spTgt spid="13331"/>
                                        </p:tgtEl>
                                        <p:attrNameLst>
                                          <p:attrName>ppt_w</p:attrName>
                                        </p:attrNameLst>
                                      </p:cBhvr>
                                      <p:tavLst>
                                        <p:tav tm="0">
                                          <p:val>
                                            <p:fltVal val="0"/>
                                          </p:val>
                                        </p:tav>
                                        <p:tav tm="100000">
                                          <p:val>
                                            <p:strVal val="#ppt_w"/>
                                          </p:val>
                                        </p:tav>
                                      </p:tavLst>
                                    </p:anim>
                                    <p:anim calcmode="lin" valueType="num">
                                      <p:cBhvr>
                                        <p:cTn id="93" dur="500" fill="hold"/>
                                        <p:tgtEl>
                                          <p:spTgt spid="133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utoUpdateAnimBg="0"/>
      <p:bldP spid="13314" grpId="0"/>
      <p:bldP spid="13315" grpId="0" build="p" autoUpdateAnimBg="0"/>
      <p:bldP spid="13316" grpId="0" autoUpdateAnimBg="0"/>
      <p:bldP spid="13321" grpId="0" autoUpdateAnimBg="0"/>
      <p:bldP spid="13325" grpId="0" animBg="1" autoUpdateAnimBg="0"/>
      <p:bldP spid="13326" grpId="0" animBg="1" autoUpdateAnimBg="0"/>
      <p:bldP spid="13327" grpId="0" autoUpdateAnimBg="0"/>
      <p:bldP spid="1332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1" name="Object 21">
            <a:extLst>
              <a:ext uri="{FF2B5EF4-FFF2-40B4-BE49-F238E27FC236}">
                <a16:creationId xmlns:a16="http://schemas.microsoft.com/office/drawing/2014/main" id="{CB248452-79D1-4397-917D-46ED53CD3EC2}"/>
              </a:ext>
            </a:extLst>
          </p:cNvPr>
          <p:cNvGraphicFramePr>
            <a:graphicFrameLocks noChangeAspect="1"/>
          </p:cNvGraphicFramePr>
          <p:nvPr/>
        </p:nvGraphicFramePr>
        <p:xfrm>
          <a:off x="6934200" y="1752600"/>
          <a:ext cx="1978025" cy="2819400"/>
        </p:xfrm>
        <a:graphic>
          <a:graphicData uri="http://schemas.openxmlformats.org/presentationml/2006/ole">
            <mc:AlternateContent xmlns:mc="http://schemas.openxmlformats.org/markup-compatibility/2006">
              <mc:Choice xmlns:v="urn:schemas-microsoft-com:vml" Requires="v">
                <p:oleObj spid="_x0000_s48174" name="多媒體項目" r:id="rId7" imgW="2530475" imgH="3605213" progId="MS_ClipArt_Gallery.2">
                  <p:embed/>
                </p:oleObj>
              </mc:Choice>
              <mc:Fallback>
                <p:oleObj name="多媒體項目" r:id="rId7" imgW="2530475" imgH="3605213" progId="MS_ClipArt_Gallery.2">
                  <p:embed/>
                  <p:pic>
                    <p:nvPicPr>
                      <p:cNvPr id="20501" name="Object 21">
                        <a:extLst>
                          <a:ext uri="{FF2B5EF4-FFF2-40B4-BE49-F238E27FC236}">
                            <a16:creationId xmlns:a16="http://schemas.microsoft.com/office/drawing/2014/main" id="{CB248452-79D1-4397-917D-46ED53CD3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9780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43" name="Rectangle 2">
            <a:extLst>
              <a:ext uri="{FF2B5EF4-FFF2-40B4-BE49-F238E27FC236}">
                <a16:creationId xmlns:a16="http://schemas.microsoft.com/office/drawing/2014/main" id="{10CC23D6-DDF5-417F-8FE4-FF7F25E07A29}"/>
              </a:ext>
            </a:extLst>
          </p:cNvPr>
          <p:cNvSpPr>
            <a:spLocks noGrp="1" noChangeArrowheads="1"/>
          </p:cNvSpPr>
          <p:nvPr>
            <p:ph type="title"/>
          </p:nvPr>
        </p:nvSpPr>
        <p:spPr/>
        <p:txBody>
          <a:bodyPr/>
          <a:lstStyle/>
          <a:p>
            <a:pPr eaLnBrk="1" hangingPunct="1"/>
            <a:r>
              <a:rPr lang="en-US" altLang="zh-TW" dirty="0">
                <a:solidFill>
                  <a:schemeClr val="accent2"/>
                </a:solidFill>
              </a:rPr>
              <a:t>What is the critical angle...</a:t>
            </a:r>
          </a:p>
        </p:txBody>
      </p:sp>
      <p:sp>
        <p:nvSpPr>
          <p:cNvPr id="35844" name="Rectangle 3">
            <a:extLst>
              <a:ext uri="{FF2B5EF4-FFF2-40B4-BE49-F238E27FC236}">
                <a16:creationId xmlns:a16="http://schemas.microsoft.com/office/drawing/2014/main" id="{E5E1295B-A25C-47D4-B549-F5889CE821FF}"/>
              </a:ext>
            </a:extLst>
          </p:cNvPr>
          <p:cNvSpPr>
            <a:spLocks noGrp="1" noChangeArrowheads="1"/>
          </p:cNvSpPr>
          <p:nvPr>
            <p:ph type="body" idx="1"/>
          </p:nvPr>
        </p:nvSpPr>
        <p:spPr>
          <a:xfrm>
            <a:off x="381000" y="1295400"/>
            <a:ext cx="8382000" cy="1143000"/>
          </a:xfrm>
        </p:spPr>
        <p:txBody>
          <a:bodyPr/>
          <a:lstStyle/>
          <a:p>
            <a:pPr eaLnBrk="1" hangingPunct="1">
              <a:buFontTx/>
              <a:buNone/>
            </a:pPr>
            <a:r>
              <a:rPr lang="en-US" altLang="zh-TW" dirty="0">
                <a:solidFill>
                  <a:srgbClr val="99FF33"/>
                </a:solidFill>
              </a:rPr>
              <a:t>	… </a:t>
            </a:r>
            <a:r>
              <a:rPr lang="en-US" altLang="zh-TW" dirty="0">
                <a:solidFill>
                  <a:schemeClr val="tx2"/>
                </a:solidFill>
              </a:rPr>
              <a:t>for water-air interface?</a:t>
            </a:r>
          </a:p>
          <a:p>
            <a:pPr eaLnBrk="1" hangingPunct="1">
              <a:buFontTx/>
              <a:buNone/>
            </a:pPr>
            <a:r>
              <a:rPr lang="en-US" altLang="zh-TW" dirty="0">
                <a:solidFill>
                  <a:schemeClr val="tx2"/>
                </a:solidFill>
              </a:rPr>
              <a:t>	The refractive index of water is 1.33</a:t>
            </a:r>
          </a:p>
        </p:txBody>
      </p:sp>
      <p:grpSp>
        <p:nvGrpSpPr>
          <p:cNvPr id="35845" name="Group 9">
            <a:extLst>
              <a:ext uri="{FF2B5EF4-FFF2-40B4-BE49-F238E27FC236}">
                <a16:creationId xmlns:a16="http://schemas.microsoft.com/office/drawing/2014/main" id="{2F3F7A00-0F64-43EE-896B-A51FBFA82B4F}"/>
              </a:ext>
            </a:extLst>
          </p:cNvPr>
          <p:cNvGrpSpPr>
            <a:grpSpLocks/>
          </p:cNvGrpSpPr>
          <p:nvPr/>
        </p:nvGrpSpPr>
        <p:grpSpPr bwMode="auto">
          <a:xfrm>
            <a:off x="2133600" y="5105400"/>
            <a:ext cx="3733800" cy="1371600"/>
            <a:chOff x="1344" y="3216"/>
            <a:chExt cx="2352" cy="864"/>
          </a:xfrm>
        </p:grpSpPr>
        <p:sp>
          <p:nvSpPr>
            <p:cNvPr id="35852" name="Rectangle 4">
              <a:extLst>
                <a:ext uri="{FF2B5EF4-FFF2-40B4-BE49-F238E27FC236}">
                  <a16:creationId xmlns:a16="http://schemas.microsoft.com/office/drawing/2014/main" id="{8ACF887B-E0E2-40CA-AC11-9153D987A8B8}"/>
                </a:ext>
              </a:extLst>
            </p:cNvPr>
            <p:cNvSpPr>
              <a:spLocks noChangeArrowheads="1"/>
            </p:cNvSpPr>
            <p:nvPr/>
          </p:nvSpPr>
          <p:spPr bwMode="auto">
            <a:xfrm>
              <a:off x="1344" y="3216"/>
              <a:ext cx="2352" cy="864"/>
            </a:xfrm>
            <a:prstGeom prst="rect">
              <a:avLst/>
            </a:prstGeom>
            <a:solidFill>
              <a:srgbClr val="825852"/>
            </a:solidFill>
            <a:ln w="76200">
              <a:solidFill>
                <a:srgbClr val="DEF3F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35853" name="Text Box 5">
              <a:extLst>
                <a:ext uri="{FF2B5EF4-FFF2-40B4-BE49-F238E27FC236}">
                  <a16:creationId xmlns:a16="http://schemas.microsoft.com/office/drawing/2014/main" id="{C5184697-EA13-4D0C-8A7E-2C628E3D6DE1}"/>
                </a:ext>
              </a:extLst>
            </p:cNvPr>
            <p:cNvSpPr txBox="1">
              <a:spLocks noChangeArrowheads="1"/>
            </p:cNvSpPr>
            <p:nvPr/>
          </p:nvSpPr>
          <p:spPr bwMode="auto">
            <a:xfrm>
              <a:off x="1632" y="3408"/>
              <a:ext cx="12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dirty="0">
                  <a:solidFill>
                    <a:srgbClr val="99FF33"/>
                  </a:solidFill>
                  <a:latin typeface="Times New Roman" panose="02020603050405020304" pitchFamily="18" charset="0"/>
                  <a:ea typeface="新細明體" panose="020B0604030504040204" pitchFamily="18" charset="-120"/>
                </a:rPr>
                <a:t>sin </a:t>
              </a:r>
              <a:r>
                <a:rPr lang="en-US" altLang="zh-TW" sz="4000" b="1" dirty="0">
                  <a:solidFill>
                    <a:srgbClr val="33CCFF"/>
                  </a:solidFill>
                  <a:latin typeface="Bookman Old Style" panose="02050604050505020204" pitchFamily="18" charset="0"/>
                  <a:ea typeface="新細明體" panose="020B0604030504040204" pitchFamily="18" charset="-120"/>
                </a:rPr>
                <a:t>C</a:t>
              </a:r>
              <a:r>
                <a:rPr lang="en-US" altLang="zh-TW" sz="4000" dirty="0">
                  <a:solidFill>
                    <a:srgbClr val="99FF33"/>
                  </a:solidFill>
                  <a:latin typeface="Times New Roman" panose="02020603050405020304" pitchFamily="18" charset="0"/>
                  <a:ea typeface="新細明體" panose="020B0604030504040204" pitchFamily="18" charset="-120"/>
                </a:rPr>
                <a:t> </a:t>
              </a:r>
              <a:r>
                <a:rPr lang="en-US" altLang="zh-TW" sz="4000" i="1" dirty="0">
                  <a:solidFill>
                    <a:srgbClr val="99FF33"/>
                  </a:solidFill>
                  <a:latin typeface="Times New Roman" panose="02020603050405020304" pitchFamily="18" charset="0"/>
                  <a:ea typeface="新細明體" panose="020B0604030504040204" pitchFamily="18" charset="-120"/>
                </a:rPr>
                <a:t>=</a:t>
              </a:r>
            </a:p>
          </p:txBody>
        </p:sp>
        <p:sp>
          <p:nvSpPr>
            <p:cNvPr id="35854" name="Text Box 6">
              <a:extLst>
                <a:ext uri="{FF2B5EF4-FFF2-40B4-BE49-F238E27FC236}">
                  <a16:creationId xmlns:a16="http://schemas.microsoft.com/office/drawing/2014/main" id="{EB29F9B1-674E-41DB-92A7-462A19004A97}"/>
                </a:ext>
              </a:extLst>
            </p:cNvPr>
            <p:cNvSpPr txBox="1">
              <a:spLocks noChangeArrowheads="1"/>
            </p:cNvSpPr>
            <p:nvPr/>
          </p:nvSpPr>
          <p:spPr bwMode="auto">
            <a:xfrm>
              <a:off x="2880" y="3216"/>
              <a:ext cx="38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1</a:t>
              </a:r>
              <a:endParaRPr lang="en-US" altLang="zh-TW" sz="4000" i="1" baseline="30000">
                <a:solidFill>
                  <a:srgbClr val="99FF33"/>
                </a:solidFill>
                <a:latin typeface="Times New Roman" panose="02020603050405020304" pitchFamily="18" charset="0"/>
                <a:ea typeface="新細明體" panose="020B0604030504040204" pitchFamily="18" charset="-120"/>
              </a:endParaRPr>
            </a:p>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n</a:t>
              </a:r>
            </a:p>
          </p:txBody>
        </p:sp>
        <p:sp>
          <p:nvSpPr>
            <p:cNvPr id="35855" name="Line 8">
              <a:extLst>
                <a:ext uri="{FF2B5EF4-FFF2-40B4-BE49-F238E27FC236}">
                  <a16:creationId xmlns:a16="http://schemas.microsoft.com/office/drawing/2014/main" id="{122527FC-2CF6-463E-8DB3-F7226FE188A8}"/>
                </a:ext>
              </a:extLst>
            </p:cNvPr>
            <p:cNvSpPr>
              <a:spLocks noChangeShapeType="1"/>
            </p:cNvSpPr>
            <p:nvPr/>
          </p:nvSpPr>
          <p:spPr bwMode="auto">
            <a:xfrm flipH="1">
              <a:off x="2784" y="3648"/>
              <a:ext cx="528"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grpSp>
      <p:sp>
        <p:nvSpPr>
          <p:cNvPr id="20492" name="Text Box 12">
            <a:extLst>
              <a:ext uri="{FF2B5EF4-FFF2-40B4-BE49-F238E27FC236}">
                <a16:creationId xmlns:a16="http://schemas.microsoft.com/office/drawing/2014/main" id="{CB18AC5E-2225-4BA5-A8B9-21E761FDF81A}"/>
              </a:ext>
            </a:extLst>
          </p:cNvPr>
          <p:cNvSpPr txBox="1">
            <a:spLocks noChangeArrowheads="1"/>
          </p:cNvSpPr>
          <p:nvPr/>
        </p:nvSpPr>
        <p:spPr bwMode="auto">
          <a:xfrm>
            <a:off x="1066800" y="2743200"/>
            <a:ext cx="3028393" cy="191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buFontTx/>
              <a:buNone/>
            </a:pPr>
            <a:r>
              <a:rPr lang="en-US" altLang="zh-TW" b="1" dirty="0">
                <a:solidFill>
                  <a:srgbClr val="FF0000"/>
                </a:solidFill>
                <a:latin typeface="Times New Roman" panose="02020603050405020304" pitchFamily="18" charset="0"/>
                <a:ea typeface="新細明體" panose="020B0604030504040204" pitchFamily="18" charset="-120"/>
              </a:rPr>
              <a:t>1 </a:t>
            </a:r>
            <a:r>
              <a:rPr lang="en-US" altLang="zh-TW" b="1" dirty="0">
                <a:solidFill>
                  <a:srgbClr val="FF0000"/>
                </a:solidFill>
                <a:latin typeface="Times New Roman" panose="02020603050405020304" pitchFamily="18" charset="0"/>
                <a:ea typeface="新細明體" panose="020B0604030504040204" pitchFamily="18" charset="-120"/>
                <a:sym typeface="Symbol" panose="05050102010706020507" pitchFamily="18" charset="2"/>
              </a:rPr>
              <a:t>÷ 1.33 = 0.75</a:t>
            </a:r>
          </a:p>
          <a:p>
            <a:pPr eaLnBrk="1" hangingPunct="1">
              <a:buFontTx/>
              <a:buNone/>
            </a:pPr>
            <a:r>
              <a:rPr lang="en-US" altLang="zh-TW" b="1" dirty="0">
                <a:solidFill>
                  <a:srgbClr val="FF0000"/>
                </a:solidFill>
                <a:latin typeface="Times New Roman" panose="02020603050405020304" pitchFamily="18" charset="0"/>
                <a:ea typeface="新細明體" panose="020B0604030504040204" pitchFamily="18" charset="-120"/>
                <a:sym typeface="Symbol" panose="05050102010706020507" pitchFamily="18" charset="2"/>
              </a:rPr>
              <a:t>sin</a:t>
            </a:r>
            <a:r>
              <a:rPr lang="en-US" altLang="zh-TW" b="1" baseline="30000" dirty="0">
                <a:solidFill>
                  <a:srgbClr val="FF0000"/>
                </a:solidFill>
                <a:latin typeface="Times New Roman" panose="02020603050405020304" pitchFamily="18" charset="0"/>
                <a:ea typeface="新細明體" panose="020B0604030504040204" pitchFamily="18" charset="-120"/>
                <a:sym typeface="Symbol" panose="05050102010706020507" pitchFamily="18" charset="2"/>
              </a:rPr>
              <a:t>-1</a:t>
            </a:r>
            <a:r>
              <a:rPr lang="en-US" altLang="zh-TW" b="1" dirty="0">
                <a:solidFill>
                  <a:srgbClr val="FF0000"/>
                </a:solidFill>
                <a:latin typeface="Times New Roman" panose="02020603050405020304" pitchFamily="18" charset="0"/>
                <a:ea typeface="新細明體" panose="020B0604030504040204" pitchFamily="18" charset="-120"/>
                <a:sym typeface="Symbol" panose="05050102010706020507" pitchFamily="18" charset="2"/>
              </a:rPr>
              <a:t> 0.75 = 48.8</a:t>
            </a:r>
            <a:r>
              <a:rPr lang="en-US" altLang="zh-TW" b="1" baseline="30000" dirty="0">
                <a:solidFill>
                  <a:srgbClr val="FF0000"/>
                </a:solidFill>
                <a:latin typeface="Times New Roman" panose="02020603050405020304" pitchFamily="18" charset="0"/>
                <a:ea typeface="新細明體" panose="020B0604030504040204" pitchFamily="18" charset="-120"/>
                <a:sym typeface="Symbol" panose="05050102010706020507" pitchFamily="18" charset="2"/>
              </a:rPr>
              <a:t>o</a:t>
            </a:r>
          </a:p>
          <a:p>
            <a:pPr eaLnBrk="1" hangingPunct="1">
              <a:buFontTx/>
              <a:buNone/>
            </a:pPr>
            <a:r>
              <a:rPr lang="en-US" altLang="zh-TW" b="1" dirty="0">
                <a:solidFill>
                  <a:srgbClr val="FF0000"/>
                </a:solidFill>
                <a:latin typeface="Times New Roman" panose="02020603050405020304" pitchFamily="18" charset="0"/>
                <a:ea typeface="新細明體" panose="020B0604030504040204" pitchFamily="18" charset="-120"/>
              </a:rPr>
              <a:t>=&gt; </a:t>
            </a:r>
            <a:r>
              <a:rPr lang="en-US" altLang="zh-TW" sz="4000" b="1" dirty="0">
                <a:solidFill>
                  <a:srgbClr val="FF0000"/>
                </a:solidFill>
                <a:latin typeface="Bookman Old Style" panose="02050604050505020204" pitchFamily="18" charset="0"/>
                <a:ea typeface="新細明體" panose="020B0604030504040204" pitchFamily="18" charset="-120"/>
              </a:rPr>
              <a:t>C</a:t>
            </a:r>
            <a:r>
              <a:rPr lang="en-US" altLang="zh-TW" b="1" dirty="0">
                <a:solidFill>
                  <a:srgbClr val="FF0000"/>
                </a:solidFill>
                <a:latin typeface="Times New Roman" panose="02020603050405020304" pitchFamily="18" charset="0"/>
                <a:ea typeface="新細明體" panose="020B0604030504040204" pitchFamily="18" charset="-120"/>
              </a:rPr>
              <a:t> = 48.8</a:t>
            </a:r>
            <a:r>
              <a:rPr lang="en-US" altLang="zh-TW" b="1" baseline="30000" dirty="0">
                <a:solidFill>
                  <a:srgbClr val="FF0000"/>
                </a:solidFill>
                <a:latin typeface="Times New Roman" panose="02020603050405020304" pitchFamily="18" charset="0"/>
                <a:ea typeface="新細明體" panose="020B0604030504040204" pitchFamily="18" charset="-120"/>
              </a:rPr>
              <a:t>o</a:t>
            </a:r>
          </a:p>
        </p:txBody>
      </p:sp>
      <p:sp>
        <p:nvSpPr>
          <p:cNvPr id="20497" name="AutoShape 17">
            <a:extLst>
              <a:ext uri="{FF2B5EF4-FFF2-40B4-BE49-F238E27FC236}">
                <a16:creationId xmlns:a16="http://schemas.microsoft.com/office/drawing/2014/main" id="{34569F2D-59DC-4FE4-A2EA-3BDD163B9093}"/>
              </a:ext>
            </a:extLst>
          </p:cNvPr>
          <p:cNvSpPr>
            <a:spLocks noChangeArrowheads="1"/>
          </p:cNvSpPr>
          <p:nvPr/>
        </p:nvSpPr>
        <p:spPr bwMode="auto">
          <a:xfrm>
            <a:off x="6172200" y="4800600"/>
            <a:ext cx="2743200" cy="1828800"/>
          </a:xfrm>
          <a:prstGeom prst="cloudCallout">
            <a:avLst>
              <a:gd name="adj1" fmla="val 53704"/>
              <a:gd name="adj2" fmla="val 55556"/>
            </a:avLst>
          </a:prstGeom>
          <a:solidFill>
            <a:srgbClr val="99FF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buFontTx/>
              <a:buNone/>
            </a:pPr>
            <a:r>
              <a:rPr lang="en-US" altLang="zh-TW">
                <a:latin typeface="Times New Roman" panose="02020603050405020304" pitchFamily="18" charset="0"/>
                <a:ea typeface="新細明體" panose="020B0604030504040204" pitchFamily="18" charset="-120"/>
              </a:rPr>
              <a:t>I can do it,</a:t>
            </a:r>
          </a:p>
          <a:p>
            <a:pPr algn="ctr" eaLnBrk="1" hangingPunct="1">
              <a:buFontTx/>
              <a:buNone/>
            </a:pPr>
            <a:r>
              <a:rPr lang="en-US" altLang="zh-TW">
                <a:latin typeface="Times New Roman" panose="02020603050405020304" pitchFamily="18" charset="0"/>
                <a:ea typeface="新細明體" panose="020B0604030504040204" pitchFamily="18" charset="-120"/>
              </a:rPr>
              <a:t>so can you!</a:t>
            </a:r>
          </a:p>
        </p:txBody>
      </p:sp>
      <p:sp>
        <p:nvSpPr>
          <p:cNvPr id="20493" name="Text Box 13" descr="褐色大理石">
            <a:extLst>
              <a:ext uri="{FF2B5EF4-FFF2-40B4-BE49-F238E27FC236}">
                <a16:creationId xmlns:a16="http://schemas.microsoft.com/office/drawing/2014/main" id="{4071C903-64C0-44ED-930C-E3FAB054C66E}"/>
              </a:ext>
            </a:extLst>
          </p:cNvPr>
          <p:cNvSpPr txBox="1">
            <a:spLocks noChangeArrowheads="1"/>
          </p:cNvSpPr>
          <p:nvPr/>
        </p:nvSpPr>
        <p:spPr bwMode="auto">
          <a:xfrm>
            <a:off x="4800600" y="2743200"/>
            <a:ext cx="4148138" cy="1895475"/>
          </a:xfrm>
          <a:prstGeom prst="rect">
            <a:avLst/>
          </a:prstGeom>
          <a:blipFill dpi="0" rotWithShape="0">
            <a:blip r:embed="rId9"/>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buFontTx/>
              <a:buNone/>
            </a:pPr>
            <a:r>
              <a:rPr lang="en-US" altLang="zh-TW" b="1">
                <a:solidFill>
                  <a:srgbClr val="99FF33"/>
                </a:solidFill>
                <a:latin typeface="Times New Roman" panose="02020603050405020304" pitchFamily="18" charset="0"/>
                <a:ea typeface="新細明體" panose="020B0604030504040204" pitchFamily="18" charset="-120"/>
              </a:rPr>
              <a:t>Check :</a:t>
            </a:r>
            <a:endParaRPr lang="en-US" altLang="zh-TW" b="1">
              <a:solidFill>
                <a:srgbClr val="E9E400"/>
              </a:solidFill>
              <a:latin typeface="Times New Roman" panose="02020603050405020304" pitchFamily="18" charset="0"/>
              <a:ea typeface="新細明體" panose="020B0604030504040204" pitchFamily="18" charset="-120"/>
            </a:endParaRPr>
          </a:p>
          <a:p>
            <a:pPr eaLnBrk="1" hangingPunct="1">
              <a:buFontTx/>
              <a:buNone/>
            </a:pPr>
            <a:r>
              <a:rPr lang="en-US" altLang="zh-TW" b="1">
                <a:solidFill>
                  <a:srgbClr val="E9E400"/>
                </a:solidFill>
                <a:latin typeface="Times New Roman" panose="02020603050405020304" pitchFamily="18" charset="0"/>
                <a:ea typeface="新細明體" panose="020B0604030504040204" pitchFamily="18" charset="-120"/>
              </a:rPr>
              <a:t>sin </a:t>
            </a:r>
            <a:r>
              <a:rPr lang="en-US" altLang="zh-TW" sz="4000" b="1">
                <a:solidFill>
                  <a:srgbClr val="33CCFF"/>
                </a:solidFill>
                <a:latin typeface="Bookman Old Style" panose="02050604050505020204" pitchFamily="18" charset="0"/>
                <a:ea typeface="新細明體" panose="020B0604030504040204" pitchFamily="18" charset="-120"/>
              </a:rPr>
              <a:t>C</a:t>
            </a:r>
            <a:r>
              <a:rPr lang="en-US" altLang="zh-TW" b="1">
                <a:solidFill>
                  <a:srgbClr val="E9E400"/>
                </a:solidFill>
                <a:latin typeface="Times New Roman" panose="02020603050405020304" pitchFamily="18" charset="0"/>
                <a:ea typeface="新細明體" panose="020B0604030504040204" pitchFamily="18" charset="-120"/>
              </a:rPr>
              <a:t> = sin 48.8</a:t>
            </a:r>
            <a:r>
              <a:rPr lang="en-US" altLang="zh-TW" b="1" baseline="30000">
                <a:solidFill>
                  <a:srgbClr val="E9E400"/>
                </a:solidFill>
                <a:latin typeface="Times New Roman" panose="02020603050405020304" pitchFamily="18" charset="0"/>
                <a:ea typeface="新細明體" panose="020B0604030504040204" pitchFamily="18" charset="-120"/>
              </a:rPr>
              <a:t>o </a:t>
            </a:r>
            <a:r>
              <a:rPr lang="en-US" altLang="zh-TW" b="1">
                <a:solidFill>
                  <a:srgbClr val="E9E400"/>
                </a:solidFill>
                <a:latin typeface="Times New Roman" panose="02020603050405020304" pitchFamily="18" charset="0"/>
                <a:ea typeface="新細明體" panose="020B0604030504040204" pitchFamily="18" charset="-120"/>
              </a:rPr>
              <a:t>=</a:t>
            </a:r>
            <a:r>
              <a:rPr lang="en-US" altLang="zh-TW" b="1">
                <a:solidFill>
                  <a:srgbClr val="E9E400"/>
                </a:solidFill>
                <a:latin typeface="Times New Roman" panose="02020603050405020304" pitchFamily="18" charset="0"/>
                <a:ea typeface="新細明體" panose="020B0604030504040204" pitchFamily="18" charset="-120"/>
                <a:sym typeface="Symbol" panose="05050102010706020507" pitchFamily="18" charset="2"/>
              </a:rPr>
              <a:t> 0.75</a:t>
            </a:r>
          </a:p>
          <a:p>
            <a:pPr eaLnBrk="1" hangingPunct="1">
              <a:buFontTx/>
              <a:buNone/>
            </a:pPr>
            <a:r>
              <a:rPr lang="en-US" altLang="zh-TW" b="1">
                <a:solidFill>
                  <a:srgbClr val="E9E400"/>
                </a:solidFill>
                <a:latin typeface="Times New Roman" panose="02020603050405020304" pitchFamily="18" charset="0"/>
                <a:ea typeface="新細明體" panose="020B0604030504040204" pitchFamily="18" charset="-120"/>
                <a:sym typeface="Symbol" panose="05050102010706020507" pitchFamily="18" charset="2"/>
              </a:rPr>
              <a:t>1 ÷ 0.75 = 1.33</a:t>
            </a:r>
          </a:p>
        </p:txBody>
      </p:sp>
      <p:graphicFrame>
        <p:nvGraphicFramePr>
          <p:cNvPr id="20498" name="Object 18">
            <a:extLst>
              <a:ext uri="{FF2B5EF4-FFF2-40B4-BE49-F238E27FC236}">
                <a16:creationId xmlns:a16="http://schemas.microsoft.com/office/drawing/2014/main" id="{3D05409F-87CB-4206-9F42-4BF3C71A60FA}"/>
              </a:ext>
            </a:extLst>
          </p:cNvPr>
          <p:cNvGraphicFramePr>
            <a:graphicFrameLocks noChangeAspect="1"/>
          </p:cNvGraphicFramePr>
          <p:nvPr/>
        </p:nvGraphicFramePr>
        <p:xfrm>
          <a:off x="304800" y="4648200"/>
          <a:ext cx="1524000" cy="1901825"/>
        </p:xfrm>
        <a:graphic>
          <a:graphicData uri="http://schemas.openxmlformats.org/presentationml/2006/ole">
            <mc:AlternateContent xmlns:mc="http://schemas.openxmlformats.org/markup-compatibility/2006">
              <mc:Choice xmlns:v="urn:schemas-microsoft-com:vml" Requires="v">
                <p:oleObj spid="_x0000_s48175" name="多媒體項目" r:id="rId10" imgW="3467100" imgH="5632450" progId="MS_ClipArt_Gallery.2">
                  <p:embed/>
                </p:oleObj>
              </mc:Choice>
              <mc:Fallback>
                <p:oleObj name="多媒體項目" r:id="rId10" imgW="3467100" imgH="5632450" progId="MS_ClipArt_Gallery.2">
                  <p:embed/>
                  <p:pic>
                    <p:nvPicPr>
                      <p:cNvPr id="20498" name="Object 18">
                        <a:extLst>
                          <a:ext uri="{FF2B5EF4-FFF2-40B4-BE49-F238E27FC236}">
                            <a16:creationId xmlns:a16="http://schemas.microsoft.com/office/drawing/2014/main" id="{3D05409F-87CB-4206-9F42-4BF3C71A60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648200"/>
                        <a:ext cx="1524000" cy="190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99" name="Rectangle 19">
            <a:extLst>
              <a:ext uri="{FF2B5EF4-FFF2-40B4-BE49-F238E27FC236}">
                <a16:creationId xmlns:a16="http://schemas.microsoft.com/office/drawing/2014/main" id="{60F7139C-A877-4B41-B937-05C5DA0AF08A}"/>
              </a:ext>
            </a:extLst>
          </p:cNvPr>
          <p:cNvSpPr>
            <a:spLocks noChangeArrowheads="1"/>
          </p:cNvSpPr>
          <p:nvPr/>
        </p:nvSpPr>
        <p:spPr bwMode="auto">
          <a:xfrm>
            <a:off x="3733800" y="4191000"/>
            <a:ext cx="304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pic>
        <p:nvPicPr>
          <p:cNvPr id="20508" name="numbers.mid">
            <a:extLst>
              <a:ext uri="{FF2B5EF4-FFF2-40B4-BE49-F238E27FC236}">
                <a16:creationId xmlns:a16="http://schemas.microsoft.com/office/drawing/2014/main" id="{DCFB325A-078A-474B-8DF1-0612FC66933D}"/>
              </a:ext>
            </a:extLst>
          </p:cNvPr>
          <p:cNvPicPr>
            <a:picLocks noChangeAspect="1" noChangeArrowheads="1"/>
          </p:cNvPicPr>
          <p:nvPr>
            <a:audioFile r:link="rId2"/>
          </p:nvPr>
        </p:nvPicPr>
        <p:blipFill>
          <a:blip r:embed="rId12">
            <a:extLst>
              <a:ext uri="{28A0092B-C50C-407E-A947-70E740481C1C}">
                <a14:useLocalDpi xmlns:a14="http://schemas.microsoft.com/office/drawing/2010/main" val="0"/>
              </a:ext>
            </a:extLst>
          </a:blip>
          <a:srcRect/>
          <a:stretch>
            <a:fillRect/>
          </a:stretch>
        </p:blipFill>
        <p:spPr bwMode="auto">
          <a:xfrm>
            <a:off x="6553200" y="42672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0501"/>
                                        </p:tgtEl>
                                        <p:attrNameLst>
                                          <p:attrName>style.visibility</p:attrName>
                                        </p:attrNameLst>
                                      </p:cBhvr>
                                      <p:to>
                                        <p:strVal val="visible"/>
                                      </p:to>
                                    </p:set>
                                    <p:anim calcmode="lin" valueType="num">
                                      <p:cBhvr>
                                        <p:cTn id="7" dur="1000" fill="hold"/>
                                        <p:tgtEl>
                                          <p:spTgt spid="20501"/>
                                        </p:tgtEl>
                                        <p:attrNameLst>
                                          <p:attrName>ppt_w</p:attrName>
                                        </p:attrNameLst>
                                      </p:cBhvr>
                                      <p:tavLst>
                                        <p:tav tm="0">
                                          <p:val>
                                            <p:fltVal val="0"/>
                                          </p:val>
                                        </p:tav>
                                        <p:tav tm="100000">
                                          <p:val>
                                            <p:strVal val="#ppt_w"/>
                                          </p:val>
                                        </p:tav>
                                      </p:tavLst>
                                    </p:anim>
                                    <p:anim calcmode="lin" valueType="num">
                                      <p:cBhvr>
                                        <p:cTn id="8" dur="1000" fill="hold"/>
                                        <p:tgtEl>
                                          <p:spTgt spid="20501"/>
                                        </p:tgtEl>
                                        <p:attrNameLst>
                                          <p:attrName>ppt_h</p:attrName>
                                        </p:attrNameLst>
                                      </p:cBhvr>
                                      <p:tavLst>
                                        <p:tav tm="0">
                                          <p:val>
                                            <p:fltVal val="0"/>
                                          </p:val>
                                        </p:tav>
                                        <p:tav tm="100000">
                                          <p:val>
                                            <p:strVal val="#ppt_h"/>
                                          </p:val>
                                        </p:tav>
                                      </p:tavLst>
                                    </p:anim>
                                    <p:anim calcmode="lin" valueType="num">
                                      <p:cBhvr>
                                        <p:cTn id="9" dur="1000" fill="hold"/>
                                        <p:tgtEl>
                                          <p:spTgt spid="205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01"/>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mediacall" presetSubtype="0" fill="hold" nodeType="afterEffect">
                                  <p:stCondLst>
                                    <p:cond delay="0"/>
                                  </p:stCondLst>
                                  <p:childTnLst>
                                    <p:cmd type="call" cmd="playFrom(0.0)">
                                      <p:cBhvr>
                                        <p:cTn id="13" dur="1" fill="hold"/>
                                        <p:tgtEl>
                                          <p:spTgt spid="20508"/>
                                        </p:tgtEl>
                                      </p:cBhvr>
                                    </p:cmd>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iterate type="wd">
                                    <p:tmPct val="100000"/>
                                  </p:iterate>
                                  <p:childTnLst>
                                    <p:set>
                                      <p:cBhvr>
                                        <p:cTn id="17" dur="1" fill="hold">
                                          <p:stCondLst>
                                            <p:cond delay="0"/>
                                          </p:stCondLst>
                                        </p:cTn>
                                        <p:tgtEl>
                                          <p:spTgt spid="20492"/>
                                        </p:tgtEl>
                                        <p:attrNameLst>
                                          <p:attrName>style.visibility</p:attrName>
                                        </p:attrNameLst>
                                      </p:cBhvr>
                                      <p:to>
                                        <p:strVal val="visible"/>
                                      </p:to>
                                    </p:set>
                                    <p:animEffect transition="in" filter="box(in)">
                                      <p:cBhvr>
                                        <p:cTn id="18" dur="300"/>
                                        <p:tgtEl>
                                          <p:spTgt spid="20492"/>
                                        </p:tgtEl>
                                      </p:cBhvr>
                                    </p:animEffect>
                                  </p:childTnLst>
                                </p:cTn>
                              </p:par>
                            </p:childTnLst>
                          </p:cTn>
                        </p:par>
                        <p:par>
                          <p:cTn id="19" fill="hold" nodeType="afterGroup">
                            <p:stCondLst>
                              <p:cond delay="3900"/>
                            </p:stCondLst>
                            <p:childTnLst>
                              <p:par>
                                <p:cTn id="20" presetID="1" presetClass="entr" presetSubtype="0" fill="hold" nodeType="afterEffect">
                                  <p:stCondLst>
                                    <p:cond delay="0"/>
                                  </p:stCondLst>
                                  <p:childTnLst>
                                    <p:set>
                                      <p:cBhvr>
                                        <p:cTn id="21" dur="1" fill="hold">
                                          <p:stCondLst>
                                            <p:cond delay="499"/>
                                          </p:stCondLst>
                                        </p:cTn>
                                        <p:tgtEl>
                                          <p:spTgt spid="2049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CASHREG.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iterate type="wd">
                                    <p:tmPct val="100000"/>
                                  </p:iterate>
                                  <p:childTnLst>
                                    <p:set>
                                      <p:cBhvr>
                                        <p:cTn id="25" dur="1" fill="hold">
                                          <p:stCondLst>
                                            <p:cond delay="0"/>
                                          </p:stCondLst>
                                        </p:cTn>
                                        <p:tgtEl>
                                          <p:spTgt spid="20493"/>
                                        </p:tgtEl>
                                        <p:attrNameLst>
                                          <p:attrName>style.visibility</p:attrName>
                                        </p:attrNameLst>
                                      </p:cBhvr>
                                      <p:to>
                                        <p:strVal val="visible"/>
                                      </p:to>
                                    </p:set>
                                    <p:animEffect transition="in" filter="box(out)">
                                      <p:cBhvr>
                                        <p:cTn id="26" dur="300"/>
                                        <p:tgtEl>
                                          <p:spTgt spid="20493"/>
                                        </p:tgtEl>
                                      </p:cBhvr>
                                    </p:animEffect>
                                  </p:childTnLst>
                                </p:cTn>
                              </p:par>
                            </p:childTnLst>
                          </p:cTn>
                        </p:par>
                        <p:par>
                          <p:cTn id="27" fill="hold" nodeType="afterGroup">
                            <p:stCondLst>
                              <p:cond delay="4200"/>
                            </p:stCondLst>
                            <p:childTnLst>
                              <p:par>
                                <p:cTn id="28" presetID="18" presetClass="entr" presetSubtype="9" fill="hold" grpId="0" nodeType="afterEffect">
                                  <p:stCondLst>
                                    <p:cond delay="0"/>
                                  </p:stCondLst>
                                  <p:childTnLst>
                                    <p:set>
                                      <p:cBhvr>
                                        <p:cTn id="29" dur="1" fill="hold">
                                          <p:stCondLst>
                                            <p:cond delay="0"/>
                                          </p:stCondLst>
                                        </p:cTn>
                                        <p:tgtEl>
                                          <p:spTgt spid="20497"/>
                                        </p:tgtEl>
                                        <p:attrNameLst>
                                          <p:attrName>style.visibility</p:attrName>
                                        </p:attrNameLst>
                                      </p:cBhvr>
                                      <p:to>
                                        <p:strVal val="visible"/>
                                      </p:to>
                                    </p:set>
                                    <p:animEffect transition="in" filter="strips(upLeft)">
                                      <p:cBhvr>
                                        <p:cTn id="30" dur="500"/>
                                        <p:tgtEl>
                                          <p:spTgt spid="20497"/>
                                        </p:tgtEl>
                                      </p:cBhvr>
                                    </p:animEffect>
                                  </p:childTnLst>
                                  <p:subTnLst>
                                    <p:audio>
                                      <p:cMediaNode>
                                        <p:cTn display="0" masterRel="sameClick">
                                          <p:stCondLst>
                                            <p:cond evt="begin" delay="0">
                                              <p:tn val="28"/>
                                            </p:cond>
                                          </p:stCondLst>
                                          <p:endCondLst>
                                            <p:cond evt="onStopAudio" delay="0">
                                              <p:tgtEl>
                                                <p:sldTgt/>
                                              </p:tgtEl>
                                            </p:cond>
                                          </p:endCondLst>
                                        </p:cTn>
                                        <p:tgtEl>
                                          <p:sndTgt r:embed="rId6" name="CHIMES.WAV"/>
                                        </p:tgtEl>
                                      </p:cMediaNode>
                                    </p:audio>
                                  </p:subTnLst>
                                </p:cTn>
                              </p:par>
                            </p:childTnLst>
                          </p:cTn>
                        </p:par>
                        <p:par>
                          <p:cTn id="31" fill="hold" nodeType="afterGroup">
                            <p:stCondLst>
                              <p:cond delay="4700"/>
                            </p:stCondLst>
                            <p:childTnLst>
                              <p:par>
                                <p:cTn id="32" presetID="12" presetClass="entr" presetSubtype="4" fill="hold" nodeType="afterEffect">
                                  <p:stCondLst>
                                    <p:cond delay="0"/>
                                  </p:stCondLst>
                                  <p:childTnLst>
                                    <p:set>
                                      <p:cBhvr>
                                        <p:cTn id="33" dur="1" fill="hold">
                                          <p:stCondLst>
                                            <p:cond delay="0"/>
                                          </p:stCondLst>
                                        </p:cTn>
                                        <p:tgtEl>
                                          <p:spTgt spid="20498"/>
                                        </p:tgtEl>
                                        <p:attrNameLst>
                                          <p:attrName>style.visibility</p:attrName>
                                        </p:attrNameLst>
                                      </p:cBhvr>
                                      <p:to>
                                        <p:strVal val="visible"/>
                                      </p:to>
                                    </p:set>
                                    <p:anim calcmode="lin" valueType="num">
                                      <p:cBhvr additive="base">
                                        <p:cTn id="34" dur="500"/>
                                        <p:tgtEl>
                                          <p:spTgt spid="20498"/>
                                        </p:tgtEl>
                                        <p:attrNameLst>
                                          <p:attrName>ppt_y</p:attrName>
                                        </p:attrNameLst>
                                      </p:cBhvr>
                                      <p:tavLst>
                                        <p:tav tm="0">
                                          <p:val>
                                            <p:strVal val="#ppt_y+#ppt_h*1.125000"/>
                                          </p:val>
                                        </p:tav>
                                        <p:tav tm="100000">
                                          <p:val>
                                            <p:strVal val="#ppt_y"/>
                                          </p:val>
                                        </p:tav>
                                      </p:tavLst>
                                    </p:anim>
                                    <p:animEffect transition="in" filter="wipe(up)">
                                      <p:cBhvr>
                                        <p:cTn id="35" dur="500"/>
                                        <p:tgtEl>
                                          <p:spTgt spid="204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0508"/>
                </p:tgtEl>
              </p:cMediaNode>
            </p:audio>
          </p:childTnLst>
        </p:cTn>
      </p:par>
    </p:tnLst>
    <p:bldLst>
      <p:bldP spid="20492" grpId="0" autoUpdateAnimBg="0"/>
      <p:bldP spid="20497" grpId="0" animBg="1" autoUpdateAnimBg="0"/>
      <p:bldP spid="2049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a:extLst>
              <a:ext uri="{FF2B5EF4-FFF2-40B4-BE49-F238E27FC236}">
                <a16:creationId xmlns:a16="http://schemas.microsoft.com/office/drawing/2014/main" id="{A0D3E597-14FC-4601-ADE0-9E80E13615DF}"/>
              </a:ext>
            </a:extLst>
          </p:cNvPr>
          <p:cNvSpPr>
            <a:spLocks noChangeArrowheads="1"/>
          </p:cNvSpPr>
          <p:nvPr/>
        </p:nvSpPr>
        <p:spPr bwMode="auto">
          <a:xfrm>
            <a:off x="685800" y="1371600"/>
            <a:ext cx="8001000" cy="167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46" name="Text Box 10">
            <a:extLst>
              <a:ext uri="{FF2B5EF4-FFF2-40B4-BE49-F238E27FC236}">
                <a16:creationId xmlns:a16="http://schemas.microsoft.com/office/drawing/2014/main" id="{C4064555-F1B8-49F5-AF68-E89ED7CFD524}"/>
              </a:ext>
            </a:extLst>
          </p:cNvPr>
          <p:cNvSpPr txBox="1">
            <a:spLocks noChangeArrowheads="1"/>
          </p:cNvSpPr>
          <p:nvPr/>
        </p:nvSpPr>
        <p:spPr bwMode="auto">
          <a:xfrm>
            <a:off x="685800" y="1371600"/>
            <a:ext cx="8001000" cy="1700213"/>
          </a:xfrm>
          <a:prstGeom prst="rect">
            <a:avLst/>
          </a:prstGeom>
          <a:noFill/>
          <a:ln>
            <a:noFill/>
          </a:ln>
          <a:effectLst/>
          <a:extLst>
            <a:ext uri="{909E8E84-426E-40DD-AFC4-6F175D3DCCD1}">
              <a14:hiddenFill xmlns:a14="http://schemas.microsoft.com/office/drawing/2010/main">
                <a:solidFill>
                  <a:srgbClr val="DEF3F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spcAft>
                <a:spcPct val="30000"/>
              </a:spcAft>
              <a:buFontTx/>
              <a:buNone/>
            </a:pPr>
            <a:r>
              <a:rPr lang="en-US" altLang="zh-TW" dirty="0">
                <a:latin typeface="Times New Roman" panose="02020603050405020304" pitchFamily="18" charset="0"/>
                <a:ea typeface="新細明體" panose="020B0604030504040204" pitchFamily="18" charset="-120"/>
              </a:rPr>
              <a:t>  For </a:t>
            </a:r>
            <a:r>
              <a:rPr lang="en-US" altLang="zh-TW" b="1" dirty="0">
                <a:latin typeface="Arial Narrow" panose="020B0606020202030204" pitchFamily="34" charset="0"/>
                <a:ea typeface="新細明體" panose="020B0604030504040204" pitchFamily="18" charset="-120"/>
              </a:rPr>
              <a:t>glass</a:t>
            </a:r>
            <a:r>
              <a:rPr lang="en-US" altLang="zh-TW" dirty="0">
                <a:latin typeface="Times New Roman" panose="02020603050405020304" pitchFamily="18" charset="0"/>
                <a:ea typeface="新細明體" panose="020B0604030504040204" pitchFamily="18" charset="-120"/>
              </a:rPr>
              <a:t>, the refractive index is 1.5</a:t>
            </a:r>
            <a:r>
              <a:rPr lang="en-US" altLang="zh-TW" b="1" dirty="0">
                <a:latin typeface="Times New Roman" panose="02020603050405020304" pitchFamily="18" charset="0"/>
                <a:ea typeface="新細明體" panose="020B0604030504040204" pitchFamily="18" charset="-120"/>
              </a:rPr>
              <a:t>;</a:t>
            </a:r>
          </a:p>
          <a:p>
            <a:pPr algn="ctr" eaLnBrk="1" hangingPunct="1">
              <a:spcBef>
                <a:spcPct val="0"/>
              </a:spcBef>
              <a:buFontTx/>
              <a:buNone/>
            </a:pPr>
            <a:r>
              <a:rPr lang="en-US" altLang="zh-TW" b="1" dirty="0">
                <a:solidFill>
                  <a:schemeClr val="accent2"/>
                </a:solidFill>
                <a:latin typeface="Bookman Old Style" panose="02050604050505020204" pitchFamily="18" charset="0"/>
                <a:ea typeface="新細明體" panose="020B0604030504040204" pitchFamily="18" charset="-120"/>
              </a:rPr>
              <a:t>C</a:t>
            </a:r>
            <a:r>
              <a:rPr lang="en-US" altLang="zh-TW" b="1" dirty="0">
                <a:latin typeface="Times New Roman" panose="02020603050405020304" pitchFamily="18" charset="0"/>
                <a:ea typeface="新細明體" panose="020B0604030504040204" pitchFamily="18" charset="-120"/>
              </a:rPr>
              <a:t> </a:t>
            </a:r>
            <a:r>
              <a:rPr lang="en-US" altLang="zh-TW" dirty="0">
                <a:latin typeface="Times New Roman" panose="02020603050405020304" pitchFamily="18" charset="0"/>
                <a:ea typeface="新細明體" panose="020B0604030504040204" pitchFamily="18" charset="-120"/>
              </a:rPr>
              <a:t>=</a:t>
            </a:r>
            <a:r>
              <a:rPr lang="en-US" altLang="zh-TW" b="1" dirty="0">
                <a:latin typeface="Times New Roman" panose="02020603050405020304" pitchFamily="18" charset="0"/>
                <a:ea typeface="新細明體" panose="020B0604030504040204" pitchFamily="18" charset="-120"/>
              </a:rPr>
              <a:t> </a:t>
            </a:r>
            <a:r>
              <a:rPr lang="en-US" altLang="zh-TW" i="1" dirty="0">
                <a:latin typeface="Times New Roman" panose="02020603050405020304" pitchFamily="18" charset="0"/>
                <a:ea typeface="新細明體" panose="020B0604030504040204" pitchFamily="18" charset="-120"/>
              </a:rPr>
              <a:t>sin</a:t>
            </a:r>
            <a:r>
              <a:rPr lang="en-US" altLang="zh-TW" baseline="30000" dirty="0">
                <a:latin typeface="Times New Roman" panose="02020603050405020304" pitchFamily="18" charset="0"/>
                <a:ea typeface="新細明體" panose="020B0604030504040204" pitchFamily="18" charset="-120"/>
              </a:rPr>
              <a:t>-1</a:t>
            </a:r>
            <a:r>
              <a:rPr lang="en-US" altLang="zh-TW" dirty="0">
                <a:latin typeface="Times New Roman" panose="02020603050405020304" pitchFamily="18" charset="0"/>
                <a:ea typeface="新細明體" panose="020B0604030504040204" pitchFamily="18" charset="-120"/>
              </a:rPr>
              <a:t> (1</a:t>
            </a:r>
            <a:r>
              <a:rPr lang="en-US" altLang="zh-TW" sz="2400" dirty="0">
                <a:latin typeface="Times New Roman" panose="02020603050405020304" pitchFamily="18" charset="0"/>
                <a:ea typeface="新細明體" panose="020B0604030504040204" pitchFamily="18" charset="-120"/>
              </a:rPr>
              <a:t>÷</a:t>
            </a:r>
            <a:r>
              <a:rPr lang="en-US" altLang="zh-TW" dirty="0">
                <a:latin typeface="Times New Roman" panose="02020603050405020304" pitchFamily="18" charset="0"/>
                <a:ea typeface="新細明體" panose="020B0604030504040204" pitchFamily="18" charset="-120"/>
              </a:rPr>
              <a:t>1.5)</a:t>
            </a:r>
            <a:endParaRPr lang="en-US" altLang="zh-TW" b="1" dirty="0">
              <a:latin typeface="Times New Roman" panose="02020603050405020304" pitchFamily="18" charset="0"/>
              <a:ea typeface="新細明體" panose="020B0604030504040204" pitchFamily="18" charset="-120"/>
            </a:endParaRPr>
          </a:p>
          <a:p>
            <a:pPr algn="ctr" eaLnBrk="1" hangingPunct="1">
              <a:spcBef>
                <a:spcPct val="0"/>
              </a:spcBef>
              <a:buFontTx/>
              <a:buNone/>
            </a:pPr>
            <a:r>
              <a:rPr lang="en-US" altLang="zh-TW" dirty="0">
                <a:latin typeface="Times New Roman" panose="02020603050405020304" pitchFamily="18" charset="0"/>
                <a:ea typeface="新細明體" panose="020B0604030504040204" pitchFamily="18" charset="-120"/>
              </a:rPr>
              <a:t>Critical angle = 42</a:t>
            </a:r>
            <a:r>
              <a:rPr lang="en-US" altLang="zh-TW" baseline="30000" dirty="0">
                <a:latin typeface="Times New Roman" panose="02020603050405020304" pitchFamily="18" charset="0"/>
                <a:ea typeface="新細明體" panose="020B0604030504040204" pitchFamily="18" charset="-120"/>
              </a:rPr>
              <a:t>o</a:t>
            </a:r>
          </a:p>
        </p:txBody>
      </p:sp>
      <p:sp>
        <p:nvSpPr>
          <p:cNvPr id="37892" name="Rectangle 2">
            <a:extLst>
              <a:ext uri="{FF2B5EF4-FFF2-40B4-BE49-F238E27FC236}">
                <a16:creationId xmlns:a16="http://schemas.microsoft.com/office/drawing/2014/main" id="{346A2C78-D010-49A3-BAC0-01207F865681}"/>
              </a:ext>
            </a:extLst>
          </p:cNvPr>
          <p:cNvSpPr>
            <a:spLocks noGrp="1" noChangeArrowheads="1"/>
          </p:cNvSpPr>
          <p:nvPr>
            <p:ph type="title"/>
          </p:nvPr>
        </p:nvSpPr>
        <p:spPr/>
        <p:txBody>
          <a:bodyPr/>
          <a:lstStyle/>
          <a:p>
            <a:pPr eaLnBrk="1" hangingPunct="1"/>
            <a:r>
              <a:rPr lang="en-US" altLang="zh-TW">
                <a:solidFill>
                  <a:schemeClr val="bg1"/>
                </a:solidFill>
              </a:rPr>
              <a:t>Critical angle (5)</a:t>
            </a:r>
            <a:endParaRPr lang="en-US" altLang="zh-TW"/>
          </a:p>
        </p:txBody>
      </p:sp>
      <p:grpSp>
        <p:nvGrpSpPr>
          <p:cNvPr id="37893" name="Group 8">
            <a:extLst>
              <a:ext uri="{FF2B5EF4-FFF2-40B4-BE49-F238E27FC236}">
                <a16:creationId xmlns:a16="http://schemas.microsoft.com/office/drawing/2014/main" id="{60E9DB6F-097F-4B68-AEF2-9DA7F6FB7E55}"/>
              </a:ext>
            </a:extLst>
          </p:cNvPr>
          <p:cNvGrpSpPr>
            <a:grpSpLocks/>
          </p:cNvGrpSpPr>
          <p:nvPr/>
        </p:nvGrpSpPr>
        <p:grpSpPr bwMode="auto">
          <a:xfrm>
            <a:off x="2133600" y="5105400"/>
            <a:ext cx="3733800" cy="1371600"/>
            <a:chOff x="1344" y="3216"/>
            <a:chExt cx="2352" cy="864"/>
          </a:xfrm>
        </p:grpSpPr>
        <p:sp>
          <p:nvSpPr>
            <p:cNvPr id="37906" name="Rectangle 4">
              <a:extLst>
                <a:ext uri="{FF2B5EF4-FFF2-40B4-BE49-F238E27FC236}">
                  <a16:creationId xmlns:a16="http://schemas.microsoft.com/office/drawing/2014/main" id="{228CC92F-84EC-456D-96E3-559074D9BEE1}"/>
                </a:ext>
              </a:extLst>
            </p:cNvPr>
            <p:cNvSpPr>
              <a:spLocks noChangeArrowheads="1"/>
            </p:cNvSpPr>
            <p:nvPr/>
          </p:nvSpPr>
          <p:spPr bwMode="auto">
            <a:xfrm>
              <a:off x="1344" y="3216"/>
              <a:ext cx="2352" cy="864"/>
            </a:xfrm>
            <a:prstGeom prst="rect">
              <a:avLst/>
            </a:prstGeom>
            <a:solidFill>
              <a:srgbClr val="825852"/>
            </a:solidFill>
            <a:ln w="76200">
              <a:solidFill>
                <a:srgbClr val="DEF3F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37907" name="Text Box 5">
              <a:extLst>
                <a:ext uri="{FF2B5EF4-FFF2-40B4-BE49-F238E27FC236}">
                  <a16:creationId xmlns:a16="http://schemas.microsoft.com/office/drawing/2014/main" id="{A0E443A2-2E9D-4F7E-AC49-DA8B6C2C3650}"/>
                </a:ext>
              </a:extLst>
            </p:cNvPr>
            <p:cNvSpPr txBox="1">
              <a:spLocks noChangeArrowheads="1"/>
            </p:cNvSpPr>
            <p:nvPr/>
          </p:nvSpPr>
          <p:spPr bwMode="auto">
            <a:xfrm>
              <a:off x="1632" y="3408"/>
              <a:ext cx="12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sin </a:t>
              </a:r>
              <a:r>
                <a:rPr lang="en-US" altLang="zh-TW" sz="4000" b="1">
                  <a:solidFill>
                    <a:srgbClr val="33CCFF"/>
                  </a:solidFill>
                  <a:latin typeface="Bookman Old Style" panose="02050604050505020204" pitchFamily="18" charset="0"/>
                  <a:ea typeface="新細明體" panose="020B0604030504040204" pitchFamily="18" charset="-120"/>
                </a:rPr>
                <a:t>C</a:t>
              </a:r>
              <a:r>
                <a:rPr lang="en-US" altLang="zh-TW" sz="4000">
                  <a:solidFill>
                    <a:srgbClr val="99FF33"/>
                  </a:solidFill>
                  <a:latin typeface="Times New Roman" panose="02020603050405020304" pitchFamily="18" charset="0"/>
                  <a:ea typeface="新細明體" panose="020B0604030504040204" pitchFamily="18" charset="-120"/>
                </a:rPr>
                <a:t> </a:t>
              </a:r>
              <a:r>
                <a:rPr lang="en-US" altLang="zh-TW" sz="4000" i="1">
                  <a:solidFill>
                    <a:srgbClr val="99FF33"/>
                  </a:solidFill>
                  <a:latin typeface="Times New Roman" panose="02020603050405020304" pitchFamily="18" charset="0"/>
                  <a:ea typeface="新細明體" panose="020B0604030504040204" pitchFamily="18" charset="-120"/>
                </a:rPr>
                <a:t>=</a:t>
              </a:r>
            </a:p>
          </p:txBody>
        </p:sp>
        <p:sp>
          <p:nvSpPr>
            <p:cNvPr id="37908" name="Text Box 6">
              <a:extLst>
                <a:ext uri="{FF2B5EF4-FFF2-40B4-BE49-F238E27FC236}">
                  <a16:creationId xmlns:a16="http://schemas.microsoft.com/office/drawing/2014/main" id="{947895B2-BD9E-4D1B-9FDC-C01DD941A0D4}"/>
                </a:ext>
              </a:extLst>
            </p:cNvPr>
            <p:cNvSpPr txBox="1">
              <a:spLocks noChangeArrowheads="1"/>
            </p:cNvSpPr>
            <p:nvPr/>
          </p:nvSpPr>
          <p:spPr bwMode="auto">
            <a:xfrm>
              <a:off x="2880" y="3216"/>
              <a:ext cx="38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1</a:t>
              </a:r>
              <a:endParaRPr lang="en-US" altLang="zh-TW" sz="4000" i="1" baseline="30000">
                <a:solidFill>
                  <a:srgbClr val="99FF33"/>
                </a:solidFill>
                <a:latin typeface="Times New Roman" panose="02020603050405020304" pitchFamily="18" charset="0"/>
                <a:ea typeface="新細明體" panose="020B0604030504040204" pitchFamily="18" charset="-120"/>
              </a:endParaRPr>
            </a:p>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n</a:t>
              </a:r>
            </a:p>
          </p:txBody>
        </p:sp>
        <p:sp>
          <p:nvSpPr>
            <p:cNvPr id="37909" name="Line 7">
              <a:extLst>
                <a:ext uri="{FF2B5EF4-FFF2-40B4-BE49-F238E27FC236}">
                  <a16:creationId xmlns:a16="http://schemas.microsoft.com/office/drawing/2014/main" id="{FEFB0A70-C126-4754-8C4B-F7711B345097}"/>
                </a:ext>
              </a:extLst>
            </p:cNvPr>
            <p:cNvSpPr>
              <a:spLocks noChangeShapeType="1"/>
            </p:cNvSpPr>
            <p:nvPr/>
          </p:nvSpPr>
          <p:spPr bwMode="auto">
            <a:xfrm flipH="1">
              <a:off x="2784" y="3648"/>
              <a:ext cx="528"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grpSp>
      <p:sp>
        <p:nvSpPr>
          <p:cNvPr id="14348" name="Text Box 12">
            <a:extLst>
              <a:ext uri="{FF2B5EF4-FFF2-40B4-BE49-F238E27FC236}">
                <a16:creationId xmlns:a16="http://schemas.microsoft.com/office/drawing/2014/main" id="{4B670541-74C0-4397-A034-0BE475EFCE4B}"/>
              </a:ext>
            </a:extLst>
          </p:cNvPr>
          <p:cNvSpPr txBox="1">
            <a:spLocks noChangeArrowheads="1"/>
          </p:cNvSpPr>
          <p:nvPr/>
        </p:nvSpPr>
        <p:spPr bwMode="auto">
          <a:xfrm>
            <a:off x="685800" y="3200400"/>
            <a:ext cx="8001000" cy="1700213"/>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spcAft>
                <a:spcPct val="30000"/>
              </a:spcAft>
              <a:buFontTx/>
              <a:buNone/>
            </a:pPr>
            <a:r>
              <a:rPr lang="en-US" altLang="zh-TW" dirty="0">
                <a:latin typeface="Times New Roman" panose="02020603050405020304" pitchFamily="18" charset="0"/>
                <a:ea typeface="新細明體" panose="020B0604030504040204" pitchFamily="18" charset="-120"/>
              </a:rPr>
              <a:t>  For </a:t>
            </a:r>
            <a:r>
              <a:rPr lang="en-US" altLang="zh-TW" b="1" dirty="0">
                <a:latin typeface="Arial Narrow" panose="020B0606020202030204" pitchFamily="34" charset="0"/>
                <a:ea typeface="新細明體" panose="020B0604030504040204" pitchFamily="18" charset="-120"/>
              </a:rPr>
              <a:t>water</a:t>
            </a:r>
            <a:r>
              <a:rPr lang="en-US" altLang="zh-TW" dirty="0">
                <a:latin typeface="Times New Roman" panose="02020603050405020304" pitchFamily="18" charset="0"/>
                <a:ea typeface="新細明體" panose="020B0604030504040204" pitchFamily="18" charset="-120"/>
              </a:rPr>
              <a:t>, the refractive index is 1.33</a:t>
            </a:r>
            <a:r>
              <a:rPr lang="en-US" altLang="zh-TW" b="1" dirty="0">
                <a:latin typeface="Times New Roman" panose="02020603050405020304" pitchFamily="18" charset="0"/>
                <a:ea typeface="新細明體" panose="020B0604030504040204" pitchFamily="18" charset="-120"/>
              </a:rPr>
              <a:t>;</a:t>
            </a:r>
          </a:p>
          <a:p>
            <a:pPr algn="ctr" eaLnBrk="1" hangingPunct="1">
              <a:spcBef>
                <a:spcPct val="0"/>
              </a:spcBef>
              <a:buFontTx/>
              <a:buNone/>
            </a:pPr>
            <a:r>
              <a:rPr lang="en-US" altLang="zh-TW" b="1" dirty="0">
                <a:solidFill>
                  <a:schemeClr val="accent2"/>
                </a:solidFill>
                <a:latin typeface="Bookman Old Style" panose="02050604050505020204" pitchFamily="18" charset="0"/>
                <a:ea typeface="新細明體" panose="020B0604030504040204" pitchFamily="18" charset="-120"/>
              </a:rPr>
              <a:t>C</a:t>
            </a:r>
            <a:r>
              <a:rPr lang="en-US" altLang="zh-TW" b="1" dirty="0">
                <a:latin typeface="Times New Roman" panose="02020603050405020304" pitchFamily="18" charset="0"/>
                <a:ea typeface="新細明體" panose="020B0604030504040204" pitchFamily="18" charset="-120"/>
              </a:rPr>
              <a:t> </a:t>
            </a:r>
            <a:r>
              <a:rPr lang="en-US" altLang="zh-TW" dirty="0">
                <a:latin typeface="Times New Roman" panose="02020603050405020304" pitchFamily="18" charset="0"/>
                <a:ea typeface="新細明體" panose="020B0604030504040204" pitchFamily="18" charset="-120"/>
              </a:rPr>
              <a:t>=</a:t>
            </a:r>
            <a:r>
              <a:rPr lang="en-US" altLang="zh-TW" b="1" dirty="0">
                <a:latin typeface="Times New Roman" panose="02020603050405020304" pitchFamily="18" charset="0"/>
                <a:ea typeface="新細明體" panose="020B0604030504040204" pitchFamily="18" charset="-120"/>
              </a:rPr>
              <a:t> </a:t>
            </a:r>
            <a:r>
              <a:rPr lang="en-US" altLang="zh-TW" i="1" dirty="0">
                <a:latin typeface="Times New Roman" panose="02020603050405020304" pitchFamily="18" charset="0"/>
                <a:ea typeface="新細明體" panose="020B0604030504040204" pitchFamily="18" charset="-120"/>
              </a:rPr>
              <a:t>sin</a:t>
            </a:r>
            <a:r>
              <a:rPr lang="en-US" altLang="zh-TW" baseline="30000" dirty="0">
                <a:latin typeface="Times New Roman" panose="02020603050405020304" pitchFamily="18" charset="0"/>
                <a:ea typeface="新細明體" panose="020B0604030504040204" pitchFamily="18" charset="-120"/>
              </a:rPr>
              <a:t>-1</a:t>
            </a:r>
            <a:r>
              <a:rPr lang="en-US" altLang="zh-TW" dirty="0">
                <a:latin typeface="Times New Roman" panose="02020603050405020304" pitchFamily="18" charset="0"/>
                <a:ea typeface="新細明體" panose="020B0604030504040204" pitchFamily="18" charset="-120"/>
              </a:rPr>
              <a:t> (1</a:t>
            </a:r>
            <a:r>
              <a:rPr lang="en-US" altLang="zh-TW" sz="2400" dirty="0">
                <a:latin typeface="Times New Roman" panose="02020603050405020304" pitchFamily="18" charset="0"/>
                <a:ea typeface="新細明體" panose="020B0604030504040204" pitchFamily="18" charset="-120"/>
              </a:rPr>
              <a:t>÷</a:t>
            </a:r>
            <a:r>
              <a:rPr lang="en-US" altLang="zh-TW" dirty="0">
                <a:latin typeface="Times New Roman" panose="02020603050405020304" pitchFamily="18" charset="0"/>
                <a:ea typeface="新細明體" panose="020B0604030504040204" pitchFamily="18" charset="-120"/>
              </a:rPr>
              <a:t>1.33)</a:t>
            </a:r>
            <a:endParaRPr lang="en-US" altLang="zh-TW" b="1" dirty="0">
              <a:latin typeface="Times New Roman" panose="02020603050405020304" pitchFamily="18" charset="0"/>
              <a:ea typeface="新細明體" panose="020B0604030504040204" pitchFamily="18" charset="-120"/>
            </a:endParaRPr>
          </a:p>
          <a:p>
            <a:pPr algn="ctr" eaLnBrk="1" hangingPunct="1">
              <a:spcBef>
                <a:spcPct val="0"/>
              </a:spcBef>
              <a:buFontTx/>
              <a:buNone/>
            </a:pPr>
            <a:r>
              <a:rPr lang="en-US" altLang="zh-TW" dirty="0">
                <a:latin typeface="Times New Roman" panose="02020603050405020304" pitchFamily="18" charset="0"/>
                <a:ea typeface="新細明體" panose="020B0604030504040204" pitchFamily="18" charset="-120"/>
              </a:rPr>
              <a:t>Critical angle = 48.8</a:t>
            </a:r>
            <a:r>
              <a:rPr lang="en-US" altLang="zh-TW" baseline="30000" dirty="0">
                <a:latin typeface="Times New Roman" panose="02020603050405020304" pitchFamily="18" charset="0"/>
                <a:ea typeface="新細明體" panose="020B0604030504040204" pitchFamily="18" charset="-120"/>
              </a:rPr>
              <a:t>o</a:t>
            </a:r>
          </a:p>
        </p:txBody>
      </p:sp>
      <p:sp>
        <p:nvSpPr>
          <p:cNvPr id="14349" name="Rectangle 13">
            <a:extLst>
              <a:ext uri="{FF2B5EF4-FFF2-40B4-BE49-F238E27FC236}">
                <a16:creationId xmlns:a16="http://schemas.microsoft.com/office/drawing/2014/main" id="{2E15F92A-CE9D-48BA-9875-DF7899585FD9}"/>
              </a:ext>
            </a:extLst>
          </p:cNvPr>
          <p:cNvSpPr>
            <a:spLocks noChangeArrowheads="1"/>
          </p:cNvSpPr>
          <p:nvPr/>
        </p:nvSpPr>
        <p:spPr bwMode="auto">
          <a:xfrm>
            <a:off x="2133600" y="5105400"/>
            <a:ext cx="3733800" cy="1371600"/>
          </a:xfrm>
          <a:prstGeom prst="rect">
            <a:avLst/>
          </a:prstGeom>
          <a:noFill/>
          <a:ln w="76200">
            <a:solidFill>
              <a:srgbClr val="E9E400"/>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50" name="Rectangle 14">
            <a:extLst>
              <a:ext uri="{FF2B5EF4-FFF2-40B4-BE49-F238E27FC236}">
                <a16:creationId xmlns:a16="http://schemas.microsoft.com/office/drawing/2014/main" id="{3853C750-2599-4C72-B5CD-866B92CBDDBC}"/>
              </a:ext>
            </a:extLst>
          </p:cNvPr>
          <p:cNvSpPr>
            <a:spLocks noChangeArrowheads="1"/>
          </p:cNvSpPr>
          <p:nvPr/>
        </p:nvSpPr>
        <p:spPr bwMode="auto">
          <a:xfrm>
            <a:off x="2133600" y="5105400"/>
            <a:ext cx="3733800" cy="1371600"/>
          </a:xfrm>
          <a:prstGeom prst="rect">
            <a:avLst/>
          </a:prstGeom>
          <a:noFill/>
          <a:ln w="76200">
            <a:solidFill>
              <a:srgbClr val="99FF33"/>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51" name="Rectangle 15">
            <a:extLst>
              <a:ext uri="{FF2B5EF4-FFF2-40B4-BE49-F238E27FC236}">
                <a16:creationId xmlns:a16="http://schemas.microsoft.com/office/drawing/2014/main" id="{1F4D800F-8F21-4586-9B54-C14125F9CB93}"/>
              </a:ext>
            </a:extLst>
          </p:cNvPr>
          <p:cNvSpPr>
            <a:spLocks noChangeArrowheads="1"/>
          </p:cNvSpPr>
          <p:nvPr/>
        </p:nvSpPr>
        <p:spPr bwMode="auto">
          <a:xfrm>
            <a:off x="2133600" y="5105400"/>
            <a:ext cx="3733800" cy="13716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52" name="Rectangle 16">
            <a:extLst>
              <a:ext uri="{FF2B5EF4-FFF2-40B4-BE49-F238E27FC236}">
                <a16:creationId xmlns:a16="http://schemas.microsoft.com/office/drawing/2014/main" id="{62BA2B45-B885-4658-BCEC-E951A6BFB8EE}"/>
              </a:ext>
            </a:extLst>
          </p:cNvPr>
          <p:cNvSpPr>
            <a:spLocks noChangeArrowheads="1"/>
          </p:cNvSpPr>
          <p:nvPr/>
        </p:nvSpPr>
        <p:spPr bwMode="auto">
          <a:xfrm>
            <a:off x="2133600" y="5105400"/>
            <a:ext cx="3733800" cy="13716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53" name="Rectangle 17">
            <a:extLst>
              <a:ext uri="{FF2B5EF4-FFF2-40B4-BE49-F238E27FC236}">
                <a16:creationId xmlns:a16="http://schemas.microsoft.com/office/drawing/2014/main" id="{70CA42DE-4FB4-4B26-9076-1D72BB58041A}"/>
              </a:ext>
            </a:extLst>
          </p:cNvPr>
          <p:cNvSpPr>
            <a:spLocks noChangeArrowheads="1"/>
          </p:cNvSpPr>
          <p:nvPr/>
        </p:nvSpPr>
        <p:spPr bwMode="auto">
          <a:xfrm>
            <a:off x="2133600" y="5105400"/>
            <a:ext cx="3733800" cy="1371600"/>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14354" name="Rectangle 18">
            <a:extLst>
              <a:ext uri="{FF2B5EF4-FFF2-40B4-BE49-F238E27FC236}">
                <a16:creationId xmlns:a16="http://schemas.microsoft.com/office/drawing/2014/main" id="{22B34DBB-5777-4A42-9A06-5CEEAED0609B}"/>
              </a:ext>
            </a:extLst>
          </p:cNvPr>
          <p:cNvSpPr>
            <a:spLocks noChangeArrowheads="1"/>
          </p:cNvSpPr>
          <p:nvPr/>
        </p:nvSpPr>
        <p:spPr bwMode="auto">
          <a:xfrm>
            <a:off x="2133600" y="5105400"/>
            <a:ext cx="3733800" cy="1371600"/>
          </a:xfrm>
          <a:prstGeom prst="rect">
            <a:avLst/>
          </a:prstGeom>
          <a:noFill/>
          <a:ln w="76200">
            <a:solidFill>
              <a:srgbClr val="DEF3F4"/>
            </a:solidFill>
            <a:miter lim="800000"/>
            <a:headEnd/>
            <a:tailEnd/>
          </a:ln>
          <a:effectLst/>
          <a:extLst>
            <a:ext uri="{909E8E84-426E-40DD-AFC4-6F175D3DCCD1}">
              <a14:hiddenFill xmlns:a14="http://schemas.microsoft.com/office/drawing/2010/main">
                <a:solidFill>
                  <a:srgbClr val="82585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grpSp>
        <p:nvGrpSpPr>
          <p:cNvPr id="14362" name="Group 26">
            <a:extLst>
              <a:ext uri="{FF2B5EF4-FFF2-40B4-BE49-F238E27FC236}">
                <a16:creationId xmlns:a16="http://schemas.microsoft.com/office/drawing/2014/main" id="{56998EEC-456A-4A21-8956-BD087642F9F7}"/>
              </a:ext>
            </a:extLst>
          </p:cNvPr>
          <p:cNvGrpSpPr>
            <a:grpSpLocks/>
          </p:cNvGrpSpPr>
          <p:nvPr/>
        </p:nvGrpSpPr>
        <p:grpSpPr bwMode="auto">
          <a:xfrm>
            <a:off x="2133600" y="5105400"/>
            <a:ext cx="3733800" cy="1371600"/>
            <a:chOff x="3120" y="1584"/>
            <a:chExt cx="2352" cy="864"/>
          </a:xfrm>
        </p:grpSpPr>
        <p:sp>
          <p:nvSpPr>
            <p:cNvPr id="37902" name="Rectangle 21">
              <a:extLst>
                <a:ext uri="{FF2B5EF4-FFF2-40B4-BE49-F238E27FC236}">
                  <a16:creationId xmlns:a16="http://schemas.microsoft.com/office/drawing/2014/main" id="{730CFE90-2AB2-4BF3-A9E8-8A9290EC7911}"/>
                </a:ext>
              </a:extLst>
            </p:cNvPr>
            <p:cNvSpPr>
              <a:spLocks noChangeArrowheads="1"/>
            </p:cNvSpPr>
            <p:nvPr/>
          </p:nvSpPr>
          <p:spPr bwMode="auto">
            <a:xfrm>
              <a:off x="3120" y="1584"/>
              <a:ext cx="2352" cy="864"/>
            </a:xfrm>
            <a:prstGeom prst="rect">
              <a:avLst/>
            </a:prstGeom>
            <a:solidFill>
              <a:srgbClr val="825852"/>
            </a:solidFill>
            <a:ln w="76200">
              <a:solidFill>
                <a:srgbClr val="DEF3F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37903" name="Text Box 23">
              <a:extLst>
                <a:ext uri="{FF2B5EF4-FFF2-40B4-BE49-F238E27FC236}">
                  <a16:creationId xmlns:a16="http://schemas.microsoft.com/office/drawing/2014/main" id="{91C7BEDD-54FF-442F-94D7-28FE9A36456C}"/>
                </a:ext>
              </a:extLst>
            </p:cNvPr>
            <p:cNvSpPr txBox="1">
              <a:spLocks noChangeArrowheads="1"/>
            </p:cNvSpPr>
            <p:nvPr/>
          </p:nvSpPr>
          <p:spPr bwMode="auto">
            <a:xfrm>
              <a:off x="4752" y="1584"/>
              <a:ext cx="38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1</a:t>
              </a:r>
              <a:endParaRPr lang="en-US" altLang="zh-TW" sz="4000" i="1" baseline="30000">
                <a:solidFill>
                  <a:srgbClr val="99FF33"/>
                </a:solidFill>
                <a:latin typeface="Times New Roman" panose="02020603050405020304" pitchFamily="18" charset="0"/>
                <a:ea typeface="新細明體" panose="020B0604030504040204" pitchFamily="18" charset="-120"/>
              </a:endParaRPr>
            </a:p>
            <a:p>
              <a:pPr eaLnBrk="1" hangingPunct="1">
                <a:spcBef>
                  <a:spcPct val="0"/>
                </a:spcBef>
                <a:buFontTx/>
                <a:buNone/>
              </a:pPr>
              <a:r>
                <a:rPr lang="en-US" altLang="zh-TW" sz="4000" i="1">
                  <a:solidFill>
                    <a:srgbClr val="99FF33"/>
                  </a:solidFill>
                  <a:latin typeface="Times New Roman" panose="02020603050405020304" pitchFamily="18" charset="0"/>
                  <a:ea typeface="新細明體" panose="020B0604030504040204" pitchFamily="18" charset="-120"/>
                </a:rPr>
                <a:t>n</a:t>
              </a:r>
            </a:p>
          </p:txBody>
        </p:sp>
        <p:sp>
          <p:nvSpPr>
            <p:cNvPr id="37904" name="Line 24">
              <a:extLst>
                <a:ext uri="{FF2B5EF4-FFF2-40B4-BE49-F238E27FC236}">
                  <a16:creationId xmlns:a16="http://schemas.microsoft.com/office/drawing/2014/main" id="{2DB71B99-1459-45F4-944F-5E0588DF673E}"/>
                </a:ext>
              </a:extLst>
            </p:cNvPr>
            <p:cNvSpPr>
              <a:spLocks noChangeShapeType="1"/>
            </p:cNvSpPr>
            <p:nvPr/>
          </p:nvSpPr>
          <p:spPr bwMode="auto">
            <a:xfrm flipH="1">
              <a:off x="4608" y="2016"/>
              <a:ext cx="528" cy="0"/>
            </a:xfrm>
            <a:prstGeom prst="line">
              <a:avLst/>
            </a:prstGeom>
            <a:noFill/>
            <a:ln w="1905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37905" name="Text Box 25">
              <a:extLst>
                <a:ext uri="{FF2B5EF4-FFF2-40B4-BE49-F238E27FC236}">
                  <a16:creationId xmlns:a16="http://schemas.microsoft.com/office/drawing/2014/main" id="{2FD69743-5722-4727-ADD8-68B79FB930AC}"/>
                </a:ext>
              </a:extLst>
            </p:cNvPr>
            <p:cNvSpPr txBox="1">
              <a:spLocks noChangeArrowheads="1"/>
            </p:cNvSpPr>
            <p:nvPr/>
          </p:nvSpPr>
          <p:spPr bwMode="auto">
            <a:xfrm>
              <a:off x="3216" y="1776"/>
              <a:ext cx="206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4000" b="1">
                  <a:solidFill>
                    <a:srgbClr val="33CCFF"/>
                  </a:solidFill>
                  <a:latin typeface="Bookman Old Style" panose="02050604050505020204" pitchFamily="18" charset="0"/>
                  <a:ea typeface="新細明體" panose="020B0604030504040204" pitchFamily="18" charset="-120"/>
                </a:rPr>
                <a:t>C</a:t>
              </a:r>
              <a:r>
                <a:rPr lang="en-US" altLang="zh-TW" sz="4000" i="1">
                  <a:solidFill>
                    <a:srgbClr val="99FF33"/>
                  </a:solidFill>
                  <a:latin typeface="Times New Roman" panose="02020603050405020304" pitchFamily="18" charset="0"/>
                  <a:ea typeface="新細明體" panose="020B0604030504040204" pitchFamily="18" charset="-120"/>
                </a:rPr>
                <a:t> = sin</a:t>
              </a:r>
              <a:r>
                <a:rPr lang="en-US" altLang="zh-TW" sz="4000" i="1" baseline="30000">
                  <a:solidFill>
                    <a:srgbClr val="99FF33"/>
                  </a:solidFill>
                  <a:latin typeface="Times New Roman" panose="02020603050405020304" pitchFamily="18" charset="0"/>
                  <a:ea typeface="新細明體" panose="020B0604030504040204" pitchFamily="18" charset="-120"/>
                </a:rPr>
                <a:t>-1</a:t>
              </a:r>
              <a:r>
                <a:rPr lang="en-US" altLang="zh-TW" sz="4000" i="1">
                  <a:solidFill>
                    <a:srgbClr val="99FF33"/>
                  </a:solidFill>
                  <a:latin typeface="Times New Roman" panose="02020603050405020304" pitchFamily="18" charset="0"/>
                  <a:ea typeface="新細明體" panose="020B0604030504040204" pitchFamily="18" charset="-120"/>
                </a:rPr>
                <a:t> </a:t>
              </a:r>
              <a:r>
                <a:rPr lang="en-US" altLang="zh-TW" sz="4000">
                  <a:solidFill>
                    <a:srgbClr val="99FF33"/>
                  </a:solidFill>
                  <a:latin typeface="Times New Roman" panose="02020603050405020304" pitchFamily="18" charset="0"/>
                  <a:ea typeface="新細明體" panose="020B0604030504040204" pitchFamily="18" charset="-120"/>
                </a:rPr>
                <a:t>(      )</a:t>
              </a:r>
            </a:p>
          </p:txBody>
        </p:sp>
      </p:gr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additive="base">
                                        <p:cTn id="7" dur="500" fill="hold"/>
                                        <p:tgtEl>
                                          <p:spTgt spid="14345"/>
                                        </p:tgtEl>
                                        <p:attrNameLst>
                                          <p:attrName>ppt_x</p:attrName>
                                        </p:attrNameLst>
                                      </p:cBhvr>
                                      <p:tavLst>
                                        <p:tav tm="0">
                                          <p:val>
                                            <p:strVal val="1+#ppt_w/2"/>
                                          </p:val>
                                        </p:tav>
                                        <p:tav tm="100000">
                                          <p:val>
                                            <p:strVal val="#ppt_x"/>
                                          </p:val>
                                        </p:tav>
                                      </p:tavLst>
                                    </p:anim>
                                    <p:anim calcmode="lin" valueType="num">
                                      <p:cBhvr additive="base">
                                        <p:cTn id="8" dur="500" fill="hold"/>
                                        <p:tgtEl>
                                          <p:spTgt spid="1434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2" presetClass="entr" presetSubtype="4" fill="hold" grpId="0" nodeType="afterEffect">
                                  <p:stCondLst>
                                    <p:cond delay="500"/>
                                  </p:stCondLst>
                                  <p:childTnLst>
                                    <p:set>
                                      <p:cBhvr>
                                        <p:cTn id="11" dur="1" fill="hold">
                                          <p:stCondLst>
                                            <p:cond delay="0"/>
                                          </p:stCondLst>
                                        </p:cTn>
                                        <p:tgtEl>
                                          <p:spTgt spid="14346">
                                            <p:txEl>
                                              <p:pRg st="0" end="0"/>
                                            </p:txEl>
                                          </p:spTgt>
                                        </p:tgtEl>
                                        <p:attrNameLst>
                                          <p:attrName>style.visibility</p:attrName>
                                        </p:attrNameLst>
                                      </p:cBhvr>
                                      <p:to>
                                        <p:strVal val="visible"/>
                                      </p:to>
                                    </p:set>
                                    <p:anim calcmode="lin" valueType="num">
                                      <p:cBhvr additive="base">
                                        <p:cTn id="12" dur="500"/>
                                        <p:tgtEl>
                                          <p:spTgt spid="14346">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4346">
                                            <p:txEl>
                                              <p:pRg st="0" end="0"/>
                                            </p:txEl>
                                          </p:spTgt>
                                        </p:tgtEl>
                                      </p:cBhvr>
                                    </p:animEffect>
                                  </p:childTnLst>
                                </p:cTn>
                              </p:par>
                            </p:childTnLst>
                          </p:cTn>
                        </p:par>
                        <p:par>
                          <p:cTn id="14" fill="hold" nodeType="afterGroup">
                            <p:stCondLst>
                              <p:cond delay="1500"/>
                            </p:stCondLst>
                            <p:childTnLst>
                              <p:par>
                                <p:cTn id="15" presetID="12" presetClass="entr" presetSubtype="4" fill="hold" grpId="0" nodeType="afterEffect">
                                  <p:stCondLst>
                                    <p:cond delay="500"/>
                                  </p:stCondLst>
                                  <p:childTnLst>
                                    <p:set>
                                      <p:cBhvr>
                                        <p:cTn id="16" dur="1" fill="hold">
                                          <p:stCondLst>
                                            <p:cond delay="0"/>
                                          </p:stCondLst>
                                        </p:cTn>
                                        <p:tgtEl>
                                          <p:spTgt spid="14346">
                                            <p:txEl>
                                              <p:pRg st="1" end="1"/>
                                            </p:txEl>
                                          </p:spTgt>
                                        </p:tgtEl>
                                        <p:attrNameLst>
                                          <p:attrName>style.visibility</p:attrName>
                                        </p:attrNameLst>
                                      </p:cBhvr>
                                      <p:to>
                                        <p:strVal val="visible"/>
                                      </p:to>
                                    </p:set>
                                    <p:anim calcmode="lin" valueType="num">
                                      <p:cBhvr additive="base">
                                        <p:cTn id="17" dur="500"/>
                                        <p:tgtEl>
                                          <p:spTgt spid="14346">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4346">
                                            <p:txEl>
                                              <p:pRg st="1" end="1"/>
                                            </p:txEl>
                                          </p:spTgt>
                                        </p:tgtEl>
                                      </p:cBhvr>
                                    </p:animEffect>
                                  </p:childTnLst>
                                </p:cTn>
                              </p:par>
                            </p:childTnLst>
                          </p:cTn>
                        </p:par>
                        <p:par>
                          <p:cTn id="19" fill="hold" nodeType="afterGroup">
                            <p:stCondLst>
                              <p:cond delay="2500"/>
                            </p:stCondLst>
                            <p:childTnLst>
                              <p:par>
                                <p:cTn id="20" presetID="12" presetClass="entr" presetSubtype="4" fill="hold" grpId="0" nodeType="afterEffect">
                                  <p:stCondLst>
                                    <p:cond delay="500"/>
                                  </p:stCondLst>
                                  <p:childTnLst>
                                    <p:set>
                                      <p:cBhvr>
                                        <p:cTn id="21" dur="1" fill="hold">
                                          <p:stCondLst>
                                            <p:cond delay="0"/>
                                          </p:stCondLst>
                                        </p:cTn>
                                        <p:tgtEl>
                                          <p:spTgt spid="14346">
                                            <p:txEl>
                                              <p:pRg st="2" end="2"/>
                                            </p:txEl>
                                          </p:spTgt>
                                        </p:tgtEl>
                                        <p:attrNameLst>
                                          <p:attrName>style.visibility</p:attrName>
                                        </p:attrNameLst>
                                      </p:cBhvr>
                                      <p:to>
                                        <p:strVal val="visible"/>
                                      </p:to>
                                    </p:set>
                                    <p:anim calcmode="lin" valueType="num">
                                      <p:cBhvr additive="base">
                                        <p:cTn id="22" dur="500"/>
                                        <p:tgtEl>
                                          <p:spTgt spid="14346">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4346">
                                            <p:txEl>
                                              <p:pRg st="2" end="2"/>
                                            </p:txEl>
                                          </p:spTgt>
                                        </p:tgtEl>
                                      </p:cBhvr>
                                    </p:animEffect>
                                  </p:childTnLst>
                                </p:cTn>
                              </p:par>
                            </p:childTnLst>
                          </p:cTn>
                        </p:par>
                        <p:par>
                          <p:cTn id="24" fill="hold" nodeType="afterGroup">
                            <p:stCondLst>
                              <p:cond delay="3500"/>
                            </p:stCondLst>
                            <p:childTnLst>
                              <p:par>
                                <p:cTn id="25" presetID="12" presetClass="entr" presetSubtype="1" fill="hold" grpId="0" nodeType="afterEffect">
                                  <p:stCondLst>
                                    <p:cond delay="500"/>
                                  </p:stCondLst>
                                  <p:childTnLst>
                                    <p:set>
                                      <p:cBhvr>
                                        <p:cTn id="26" dur="1" fill="hold">
                                          <p:stCondLst>
                                            <p:cond delay="0"/>
                                          </p:stCondLst>
                                        </p:cTn>
                                        <p:tgtEl>
                                          <p:spTgt spid="14348">
                                            <p:bg/>
                                          </p:spTgt>
                                        </p:tgtEl>
                                        <p:attrNameLst>
                                          <p:attrName>style.visibility</p:attrName>
                                        </p:attrNameLst>
                                      </p:cBhvr>
                                      <p:to>
                                        <p:strVal val="visible"/>
                                      </p:to>
                                    </p:set>
                                    <p:anim calcmode="lin" valueType="num">
                                      <p:cBhvr additive="base">
                                        <p:cTn id="27" dur="500"/>
                                        <p:tgtEl>
                                          <p:spTgt spid="14348">
                                            <p:bg/>
                                          </p:spTgt>
                                        </p:tgtEl>
                                        <p:attrNameLst>
                                          <p:attrName>ppt_y</p:attrName>
                                        </p:attrNameLst>
                                      </p:cBhvr>
                                      <p:tavLst>
                                        <p:tav tm="0">
                                          <p:val>
                                            <p:strVal val="#ppt_y-#ppt_h*1.125000"/>
                                          </p:val>
                                        </p:tav>
                                        <p:tav tm="100000">
                                          <p:val>
                                            <p:strVal val="#ppt_y"/>
                                          </p:val>
                                        </p:tav>
                                      </p:tavLst>
                                    </p:anim>
                                    <p:animEffect transition="in" filter="wipe(down)">
                                      <p:cBhvr>
                                        <p:cTn id="28" dur="500"/>
                                        <p:tgtEl>
                                          <p:spTgt spid="14348">
                                            <p:bg/>
                                          </p:spTgt>
                                        </p:tgtEl>
                                      </p:cBhvr>
                                    </p:animEffect>
                                  </p:childTnLst>
                                </p:cTn>
                              </p:par>
                            </p:childTnLst>
                          </p:cTn>
                        </p:par>
                        <p:par>
                          <p:cTn id="29" fill="hold" nodeType="afterGroup">
                            <p:stCondLst>
                              <p:cond delay="4500"/>
                            </p:stCondLst>
                            <p:childTnLst>
                              <p:par>
                                <p:cTn id="30" presetID="12" presetClass="entr" presetSubtype="1" fill="hold" grpId="0" nodeType="afterEffect">
                                  <p:stCondLst>
                                    <p:cond delay="500"/>
                                  </p:stCondLst>
                                  <p:childTnLst>
                                    <p:set>
                                      <p:cBhvr>
                                        <p:cTn id="31" dur="1" fill="hold">
                                          <p:stCondLst>
                                            <p:cond delay="0"/>
                                          </p:stCondLst>
                                        </p:cTn>
                                        <p:tgtEl>
                                          <p:spTgt spid="14348">
                                            <p:txEl>
                                              <p:pRg st="0" end="0"/>
                                            </p:txEl>
                                          </p:spTgt>
                                        </p:tgtEl>
                                        <p:attrNameLst>
                                          <p:attrName>style.visibility</p:attrName>
                                        </p:attrNameLst>
                                      </p:cBhvr>
                                      <p:to>
                                        <p:strVal val="visible"/>
                                      </p:to>
                                    </p:set>
                                    <p:anim calcmode="lin" valueType="num">
                                      <p:cBhvr additive="base">
                                        <p:cTn id="32" dur="500"/>
                                        <p:tgtEl>
                                          <p:spTgt spid="14348">
                                            <p:txEl>
                                              <p:pRg st="0" end="0"/>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14348">
                                            <p:txEl>
                                              <p:pRg st="0" end="0"/>
                                            </p:txEl>
                                          </p:spTgt>
                                        </p:tgtEl>
                                      </p:cBhvr>
                                    </p:animEffect>
                                  </p:childTnLst>
                                </p:cTn>
                              </p:par>
                            </p:childTnLst>
                          </p:cTn>
                        </p:par>
                        <p:par>
                          <p:cTn id="34" fill="hold" nodeType="afterGroup">
                            <p:stCondLst>
                              <p:cond delay="5500"/>
                            </p:stCondLst>
                            <p:childTnLst>
                              <p:par>
                                <p:cTn id="35" presetID="12" presetClass="entr" presetSubtype="1" fill="hold" grpId="0" nodeType="afterEffect">
                                  <p:stCondLst>
                                    <p:cond delay="500"/>
                                  </p:stCondLst>
                                  <p:childTnLst>
                                    <p:set>
                                      <p:cBhvr>
                                        <p:cTn id="36" dur="1" fill="hold">
                                          <p:stCondLst>
                                            <p:cond delay="0"/>
                                          </p:stCondLst>
                                        </p:cTn>
                                        <p:tgtEl>
                                          <p:spTgt spid="14348">
                                            <p:txEl>
                                              <p:pRg st="1" end="1"/>
                                            </p:txEl>
                                          </p:spTgt>
                                        </p:tgtEl>
                                        <p:attrNameLst>
                                          <p:attrName>style.visibility</p:attrName>
                                        </p:attrNameLst>
                                      </p:cBhvr>
                                      <p:to>
                                        <p:strVal val="visible"/>
                                      </p:to>
                                    </p:set>
                                    <p:anim calcmode="lin" valueType="num">
                                      <p:cBhvr additive="base">
                                        <p:cTn id="37" dur="500"/>
                                        <p:tgtEl>
                                          <p:spTgt spid="14348">
                                            <p:txEl>
                                              <p:pRg st="1" end="1"/>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14348">
                                            <p:txEl>
                                              <p:pRg st="1" end="1"/>
                                            </p:txEl>
                                          </p:spTgt>
                                        </p:tgtEl>
                                      </p:cBhvr>
                                    </p:animEffect>
                                  </p:childTnLst>
                                </p:cTn>
                              </p:par>
                            </p:childTnLst>
                          </p:cTn>
                        </p:par>
                        <p:par>
                          <p:cTn id="39" fill="hold" nodeType="afterGroup">
                            <p:stCondLst>
                              <p:cond delay="6500"/>
                            </p:stCondLst>
                            <p:childTnLst>
                              <p:par>
                                <p:cTn id="40" presetID="12" presetClass="entr" presetSubtype="1" fill="hold" grpId="0" nodeType="afterEffect">
                                  <p:stCondLst>
                                    <p:cond delay="500"/>
                                  </p:stCondLst>
                                  <p:childTnLst>
                                    <p:set>
                                      <p:cBhvr>
                                        <p:cTn id="41" dur="1" fill="hold">
                                          <p:stCondLst>
                                            <p:cond delay="0"/>
                                          </p:stCondLst>
                                        </p:cTn>
                                        <p:tgtEl>
                                          <p:spTgt spid="14348">
                                            <p:txEl>
                                              <p:pRg st="2" end="2"/>
                                            </p:txEl>
                                          </p:spTgt>
                                        </p:tgtEl>
                                        <p:attrNameLst>
                                          <p:attrName>style.visibility</p:attrName>
                                        </p:attrNameLst>
                                      </p:cBhvr>
                                      <p:to>
                                        <p:strVal val="visible"/>
                                      </p:to>
                                    </p:set>
                                    <p:anim calcmode="lin" valueType="num">
                                      <p:cBhvr additive="base">
                                        <p:cTn id="42" dur="500"/>
                                        <p:tgtEl>
                                          <p:spTgt spid="14348">
                                            <p:txEl>
                                              <p:pRg st="2" end="2"/>
                                            </p:txEl>
                                          </p:spTgt>
                                        </p:tgtEl>
                                        <p:attrNameLst>
                                          <p:attrName>ppt_y</p:attrName>
                                        </p:attrNameLst>
                                      </p:cBhvr>
                                      <p:tavLst>
                                        <p:tav tm="0">
                                          <p:val>
                                            <p:strVal val="#ppt_y-#ppt_h*1.125000"/>
                                          </p:val>
                                        </p:tav>
                                        <p:tav tm="100000">
                                          <p:val>
                                            <p:strVal val="#ppt_y"/>
                                          </p:val>
                                        </p:tav>
                                      </p:tavLst>
                                    </p:anim>
                                    <p:animEffect transition="in" filter="wipe(down)">
                                      <p:cBhvr>
                                        <p:cTn id="43" dur="500"/>
                                        <p:tgtEl>
                                          <p:spTgt spid="14348">
                                            <p:txEl>
                                              <p:pRg st="2" end="2"/>
                                            </p:txEl>
                                          </p:spTgt>
                                        </p:tgtEl>
                                      </p:cBhvr>
                                    </p:animEffect>
                                  </p:childTnLst>
                                </p:cTn>
                              </p:par>
                            </p:childTnLst>
                          </p:cTn>
                        </p:par>
                        <p:par>
                          <p:cTn id="44" fill="hold" nodeType="afterGroup">
                            <p:stCondLst>
                              <p:cond delay="7500"/>
                            </p:stCondLst>
                            <p:childTnLst>
                              <p:par>
                                <p:cTn id="45" presetID="16" presetClass="entr" presetSubtype="37" fill="hold" nodeType="afterEffect">
                                  <p:stCondLst>
                                    <p:cond delay="0"/>
                                  </p:stCondLst>
                                  <p:childTnLst>
                                    <p:set>
                                      <p:cBhvr>
                                        <p:cTn id="46" dur="1" fill="hold">
                                          <p:stCondLst>
                                            <p:cond delay="0"/>
                                          </p:stCondLst>
                                        </p:cTn>
                                        <p:tgtEl>
                                          <p:spTgt spid="14349"/>
                                        </p:tgtEl>
                                        <p:attrNameLst>
                                          <p:attrName>style.visibility</p:attrName>
                                        </p:attrNameLst>
                                      </p:cBhvr>
                                      <p:to>
                                        <p:strVal val="visible"/>
                                      </p:to>
                                    </p:set>
                                    <p:animEffect transition="in" filter="barn(outVertical)">
                                      <p:cBhvr>
                                        <p:cTn id="47" dur="500"/>
                                        <p:tgtEl>
                                          <p:spTgt spid="14349"/>
                                        </p:tgtEl>
                                      </p:cBhvr>
                                    </p:animEffect>
                                  </p:childTnLst>
                                </p:cTn>
                              </p:par>
                            </p:childTnLst>
                          </p:cTn>
                        </p:par>
                        <p:par>
                          <p:cTn id="48" fill="hold" nodeType="afterGroup">
                            <p:stCondLst>
                              <p:cond delay="8000"/>
                            </p:stCondLst>
                            <p:childTnLst>
                              <p:par>
                                <p:cTn id="49" presetID="16" presetClass="entr" presetSubtype="37" fill="hold" nodeType="afterEffect">
                                  <p:stCondLst>
                                    <p:cond delay="0"/>
                                  </p:stCondLst>
                                  <p:childTnLst>
                                    <p:set>
                                      <p:cBhvr>
                                        <p:cTn id="50" dur="1" fill="hold">
                                          <p:stCondLst>
                                            <p:cond delay="0"/>
                                          </p:stCondLst>
                                        </p:cTn>
                                        <p:tgtEl>
                                          <p:spTgt spid="14350"/>
                                        </p:tgtEl>
                                        <p:attrNameLst>
                                          <p:attrName>style.visibility</p:attrName>
                                        </p:attrNameLst>
                                      </p:cBhvr>
                                      <p:to>
                                        <p:strVal val="visible"/>
                                      </p:to>
                                    </p:set>
                                    <p:animEffect transition="in" filter="barn(outVertical)">
                                      <p:cBhvr>
                                        <p:cTn id="51" dur="500"/>
                                        <p:tgtEl>
                                          <p:spTgt spid="14350"/>
                                        </p:tgtEl>
                                      </p:cBhvr>
                                    </p:animEffect>
                                  </p:childTnLst>
                                </p:cTn>
                              </p:par>
                            </p:childTnLst>
                          </p:cTn>
                        </p:par>
                        <p:par>
                          <p:cTn id="52" fill="hold" nodeType="afterGroup">
                            <p:stCondLst>
                              <p:cond delay="8500"/>
                            </p:stCondLst>
                            <p:childTnLst>
                              <p:par>
                                <p:cTn id="53" presetID="16" presetClass="entr" presetSubtype="37" fill="hold" nodeType="afterEffect">
                                  <p:stCondLst>
                                    <p:cond delay="0"/>
                                  </p:stCondLst>
                                  <p:childTnLst>
                                    <p:set>
                                      <p:cBhvr>
                                        <p:cTn id="54" dur="1" fill="hold">
                                          <p:stCondLst>
                                            <p:cond delay="0"/>
                                          </p:stCondLst>
                                        </p:cTn>
                                        <p:tgtEl>
                                          <p:spTgt spid="14351"/>
                                        </p:tgtEl>
                                        <p:attrNameLst>
                                          <p:attrName>style.visibility</p:attrName>
                                        </p:attrNameLst>
                                      </p:cBhvr>
                                      <p:to>
                                        <p:strVal val="visible"/>
                                      </p:to>
                                    </p:set>
                                    <p:animEffect transition="in" filter="barn(outVertical)">
                                      <p:cBhvr>
                                        <p:cTn id="55" dur="500"/>
                                        <p:tgtEl>
                                          <p:spTgt spid="14351"/>
                                        </p:tgtEl>
                                      </p:cBhvr>
                                    </p:animEffect>
                                  </p:childTnLst>
                                </p:cTn>
                              </p:par>
                            </p:childTnLst>
                          </p:cTn>
                        </p:par>
                        <p:par>
                          <p:cTn id="56" fill="hold" nodeType="afterGroup">
                            <p:stCondLst>
                              <p:cond delay="9000"/>
                            </p:stCondLst>
                            <p:childTnLst>
                              <p:par>
                                <p:cTn id="57" presetID="16" presetClass="entr" presetSubtype="37" fill="hold" nodeType="afterEffect">
                                  <p:stCondLst>
                                    <p:cond delay="0"/>
                                  </p:stCondLst>
                                  <p:childTnLst>
                                    <p:set>
                                      <p:cBhvr>
                                        <p:cTn id="58" dur="1" fill="hold">
                                          <p:stCondLst>
                                            <p:cond delay="0"/>
                                          </p:stCondLst>
                                        </p:cTn>
                                        <p:tgtEl>
                                          <p:spTgt spid="14352"/>
                                        </p:tgtEl>
                                        <p:attrNameLst>
                                          <p:attrName>style.visibility</p:attrName>
                                        </p:attrNameLst>
                                      </p:cBhvr>
                                      <p:to>
                                        <p:strVal val="visible"/>
                                      </p:to>
                                    </p:set>
                                    <p:animEffect transition="in" filter="barn(outVertical)">
                                      <p:cBhvr>
                                        <p:cTn id="59" dur="500"/>
                                        <p:tgtEl>
                                          <p:spTgt spid="14352"/>
                                        </p:tgtEl>
                                      </p:cBhvr>
                                    </p:animEffect>
                                  </p:childTnLst>
                                </p:cTn>
                              </p:par>
                            </p:childTnLst>
                          </p:cTn>
                        </p:par>
                        <p:par>
                          <p:cTn id="60" fill="hold" nodeType="afterGroup">
                            <p:stCondLst>
                              <p:cond delay="9500"/>
                            </p:stCondLst>
                            <p:childTnLst>
                              <p:par>
                                <p:cTn id="61" presetID="16" presetClass="entr" presetSubtype="37" fill="hold" nodeType="afterEffect">
                                  <p:stCondLst>
                                    <p:cond delay="0"/>
                                  </p:stCondLst>
                                  <p:childTnLst>
                                    <p:set>
                                      <p:cBhvr>
                                        <p:cTn id="62" dur="1" fill="hold">
                                          <p:stCondLst>
                                            <p:cond delay="0"/>
                                          </p:stCondLst>
                                        </p:cTn>
                                        <p:tgtEl>
                                          <p:spTgt spid="14353"/>
                                        </p:tgtEl>
                                        <p:attrNameLst>
                                          <p:attrName>style.visibility</p:attrName>
                                        </p:attrNameLst>
                                      </p:cBhvr>
                                      <p:to>
                                        <p:strVal val="visible"/>
                                      </p:to>
                                    </p:set>
                                    <p:animEffect transition="in" filter="barn(outVertical)">
                                      <p:cBhvr>
                                        <p:cTn id="63" dur="500"/>
                                        <p:tgtEl>
                                          <p:spTgt spid="14353"/>
                                        </p:tgtEl>
                                      </p:cBhvr>
                                    </p:animEffect>
                                  </p:childTnLst>
                                </p:cTn>
                              </p:par>
                            </p:childTnLst>
                          </p:cTn>
                        </p:par>
                        <p:par>
                          <p:cTn id="64" fill="hold" nodeType="afterGroup">
                            <p:stCondLst>
                              <p:cond delay="10000"/>
                            </p:stCondLst>
                            <p:childTnLst>
                              <p:par>
                                <p:cTn id="65" presetID="16" presetClass="entr" presetSubtype="37" fill="hold" nodeType="afterEffect">
                                  <p:stCondLst>
                                    <p:cond delay="0"/>
                                  </p:stCondLst>
                                  <p:childTnLst>
                                    <p:set>
                                      <p:cBhvr>
                                        <p:cTn id="66" dur="1" fill="hold">
                                          <p:stCondLst>
                                            <p:cond delay="0"/>
                                          </p:stCondLst>
                                        </p:cTn>
                                        <p:tgtEl>
                                          <p:spTgt spid="14354"/>
                                        </p:tgtEl>
                                        <p:attrNameLst>
                                          <p:attrName>style.visibility</p:attrName>
                                        </p:attrNameLst>
                                      </p:cBhvr>
                                      <p:to>
                                        <p:strVal val="visible"/>
                                      </p:to>
                                    </p:set>
                                    <p:animEffect transition="in" filter="barn(outVertical)">
                                      <p:cBhvr>
                                        <p:cTn id="67" dur="500"/>
                                        <p:tgtEl>
                                          <p:spTgt spid="14354"/>
                                        </p:tgtEl>
                                      </p:cBhvr>
                                    </p:animEffect>
                                  </p:childTnLst>
                                </p:cTn>
                              </p:par>
                            </p:childTnLst>
                          </p:cTn>
                        </p:par>
                        <p:par>
                          <p:cTn id="68" fill="hold" nodeType="afterGroup">
                            <p:stCondLst>
                              <p:cond delay="10500"/>
                            </p:stCondLst>
                            <p:childTnLst>
                              <p:par>
                                <p:cTn id="69" presetID="23" presetClass="entr" presetSubtype="36" fill="hold" nodeType="afterEffect">
                                  <p:stCondLst>
                                    <p:cond delay="0"/>
                                  </p:stCondLst>
                                  <p:childTnLst>
                                    <p:set>
                                      <p:cBhvr>
                                        <p:cTn id="70" dur="1" fill="hold">
                                          <p:stCondLst>
                                            <p:cond delay="0"/>
                                          </p:stCondLst>
                                        </p:cTn>
                                        <p:tgtEl>
                                          <p:spTgt spid="14362"/>
                                        </p:tgtEl>
                                        <p:attrNameLst>
                                          <p:attrName>style.visibility</p:attrName>
                                        </p:attrNameLst>
                                      </p:cBhvr>
                                      <p:to>
                                        <p:strVal val="visible"/>
                                      </p:to>
                                    </p:set>
                                    <p:anim calcmode="lin" valueType="num">
                                      <p:cBhvr>
                                        <p:cTn id="71" dur="500" fill="hold"/>
                                        <p:tgtEl>
                                          <p:spTgt spid="14362"/>
                                        </p:tgtEl>
                                        <p:attrNameLst>
                                          <p:attrName>ppt_w</p:attrName>
                                        </p:attrNameLst>
                                      </p:cBhvr>
                                      <p:tavLst>
                                        <p:tav tm="0">
                                          <p:val>
                                            <p:strVal val="(6*min(max(#ppt_w*#ppt_h,.3),1)-7.4)/-.7*#ppt_w"/>
                                          </p:val>
                                        </p:tav>
                                        <p:tav tm="100000">
                                          <p:val>
                                            <p:strVal val="#ppt_w"/>
                                          </p:val>
                                        </p:tav>
                                      </p:tavLst>
                                    </p:anim>
                                    <p:anim calcmode="lin" valueType="num">
                                      <p:cBhvr>
                                        <p:cTn id="72" dur="500" fill="hold"/>
                                        <p:tgtEl>
                                          <p:spTgt spid="14362"/>
                                        </p:tgtEl>
                                        <p:attrNameLst>
                                          <p:attrName>ppt_h</p:attrName>
                                        </p:attrNameLst>
                                      </p:cBhvr>
                                      <p:tavLst>
                                        <p:tav tm="0">
                                          <p:val>
                                            <p:strVal val="(6*min(max(#ppt_w*#ppt_h,.3),1)-7.4)/-.7*#ppt_h"/>
                                          </p:val>
                                        </p:tav>
                                        <p:tav tm="100000">
                                          <p:val>
                                            <p:strVal val="#ppt_h"/>
                                          </p:val>
                                        </p:tav>
                                      </p:tavLst>
                                    </p:anim>
                                    <p:anim calcmode="lin" valueType="num">
                                      <p:cBhvr>
                                        <p:cTn id="73" dur="500" fill="hold"/>
                                        <p:tgtEl>
                                          <p:spTgt spid="14362"/>
                                        </p:tgtEl>
                                        <p:attrNameLst>
                                          <p:attrName>ppt_x</p:attrName>
                                        </p:attrNameLst>
                                      </p:cBhvr>
                                      <p:tavLst>
                                        <p:tav tm="0">
                                          <p:val>
                                            <p:fltVal val="0.5"/>
                                          </p:val>
                                        </p:tav>
                                        <p:tav tm="100000">
                                          <p:val>
                                            <p:strVal val="#ppt_x"/>
                                          </p:val>
                                        </p:tav>
                                      </p:tavLst>
                                    </p:anim>
                                    <p:anim calcmode="lin" valueType="num">
                                      <p:cBhvr>
                                        <p:cTn id="74" dur="500" fill="hold"/>
                                        <p:tgtEl>
                                          <p:spTgt spid="1436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build="p" autoUpdateAnimBg="0" advAuto="500"/>
      <p:bldP spid="14348" grpId="0" build="p" animBg="1" autoUpdateAnimBg="0" advAuto="50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1BB5-0228-43FB-96AC-DB844C52FB34}"/>
              </a:ext>
            </a:extLst>
          </p:cNvPr>
          <p:cNvSpPr>
            <a:spLocks noGrp="1"/>
          </p:cNvSpPr>
          <p:nvPr>
            <p:ph type="title"/>
          </p:nvPr>
        </p:nvSpPr>
        <p:spPr/>
        <p:txBody>
          <a:bodyPr/>
          <a:lstStyle/>
          <a:p>
            <a:r>
              <a:rPr lang="en-US" dirty="0"/>
              <a:t>Exercise</a:t>
            </a:r>
            <a:endParaRPr lang="en-U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CA39A8-B260-435B-9E6B-73591DD8BCD6}"/>
                  </a:ext>
                </a:extLst>
              </p:cNvPr>
              <p:cNvSpPr>
                <a:spLocks noGrp="1"/>
              </p:cNvSpPr>
              <p:nvPr>
                <p:ph idx="1"/>
              </p:nvPr>
            </p:nvSpPr>
            <p:spPr/>
            <p:txBody>
              <a:bodyPr/>
              <a:lstStyle/>
              <a:p>
                <a:pPr marL="514350" indent="-514350">
                  <a:buAutoNum type="arabicPeriod"/>
                </a:pPr>
                <a:r>
                  <a:rPr lang="en-US" dirty="0"/>
                  <a:t>Calculate the refractive index of glass if the critical angle of glass is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40</m:t>
                        </m:r>
                      </m:e>
                      <m:sup>
                        <m:r>
                          <a:rPr lang="en-US" b="0" i="1" smtClean="0">
                            <a:latin typeface="Cambria Math" panose="02040503050406030204" pitchFamily="18" charset="0"/>
                          </a:rPr>
                          <m:t>𝑜</m:t>
                        </m:r>
                      </m:sup>
                    </m:sSup>
                  </m:oMath>
                </a14:m>
                <a:r>
                  <a:rPr lang="en-US" dirty="0"/>
                  <a:t>.</a:t>
                </a:r>
              </a:p>
              <a:p>
                <a:pPr marL="514350" indent="-514350">
                  <a:buAutoNum type="arabicPeriod"/>
                </a:pPr>
                <a:r>
                  <a:rPr lang="en-US" dirty="0"/>
                  <a:t> A ray of light travelling from glass to air at an angle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32</m:t>
                        </m:r>
                      </m:e>
                      <m:sup>
                        <m:r>
                          <a:rPr lang="en-US" b="0" i="1" smtClean="0">
                            <a:latin typeface="Cambria Math" panose="02040503050406030204" pitchFamily="18" charset="0"/>
                          </a:rPr>
                          <m:t>𝑜</m:t>
                        </m:r>
                      </m:sup>
                    </m:sSup>
                  </m:oMath>
                </a14:m>
                <a:r>
                  <a:rPr lang="en-US" dirty="0"/>
                  <a:t>. Find</a:t>
                </a:r>
              </a:p>
              <a:p>
                <a:pPr marL="0" indent="0">
                  <a:buNone/>
                </a:pPr>
                <a:r>
                  <a:rPr lang="en-US" dirty="0"/>
                  <a:t>             (</a:t>
                </a:r>
                <a:r>
                  <a:rPr lang="en-US" dirty="0" err="1"/>
                  <a:t>i</a:t>
                </a:r>
                <a:r>
                  <a:rPr lang="en-US" dirty="0"/>
                  <a:t>). The angle of refraction</a:t>
                </a:r>
              </a:p>
              <a:p>
                <a:pPr marL="0" indent="0">
                  <a:buNone/>
                </a:pPr>
                <a:r>
                  <a:rPr lang="en-US" dirty="0"/>
                  <a:t>             (ii). The critical angle of glass</a:t>
                </a:r>
              </a:p>
              <a:p>
                <a:pPr marL="0" indent="0">
                  <a:buNone/>
                </a:pPr>
                <a:r>
                  <a:rPr lang="en-US" dirty="0"/>
                  <a:t>              (iii). The angle of deviation.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𝑔</m:t>
                        </m:r>
                      </m:sub>
                    </m:sSub>
                  </m:oMath>
                </a14:m>
                <a:r>
                  <a:rPr lang="en-US" dirty="0"/>
                  <a:t>=1.55)</a:t>
                </a:r>
                <a:endParaRPr lang="en-UG" dirty="0"/>
              </a:p>
            </p:txBody>
          </p:sp>
        </mc:Choice>
        <mc:Fallback xmlns="">
          <p:sp>
            <p:nvSpPr>
              <p:cNvPr id="3" name="Content Placeholder 2">
                <a:extLst>
                  <a:ext uri="{FF2B5EF4-FFF2-40B4-BE49-F238E27FC236}">
                    <a16:creationId xmlns:a16="http://schemas.microsoft.com/office/drawing/2014/main" id="{58CA39A8-B260-435B-9E6B-73591DD8BCD6}"/>
                  </a:ext>
                </a:extLst>
              </p:cNvPr>
              <p:cNvSpPr>
                <a:spLocks noGrp="1" noRot="1" noChangeAspect="1" noMove="1" noResize="1" noEditPoints="1" noAdjustHandles="1" noChangeArrowheads="1" noChangeShapeType="1" noTextEdit="1"/>
              </p:cNvSpPr>
              <p:nvPr>
                <p:ph idx="1"/>
              </p:nvPr>
            </p:nvSpPr>
            <p:spPr>
              <a:blipFill>
                <a:blip r:embed="rId2"/>
                <a:stretch>
                  <a:fillRect l="-1673" t="-1779" r="-291"/>
                </a:stretch>
              </a:blipFill>
            </p:spPr>
            <p:txBody>
              <a:bodyPr/>
              <a:lstStyle/>
              <a:p>
                <a:r>
                  <a:rPr lang="en-UG">
                    <a:noFill/>
                  </a:rPr>
                  <a:t> </a:t>
                </a:r>
              </a:p>
            </p:txBody>
          </p:sp>
        </mc:Fallback>
      </mc:AlternateContent>
    </p:spTree>
    <p:extLst>
      <p:ext uri="{BB962C8B-B14F-4D97-AF65-F5344CB8AC3E}">
        <p14:creationId xmlns:p14="http://schemas.microsoft.com/office/powerpoint/2010/main" val="203981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3">
                                            <p:txEl>
                                              <p:pRg st="0" end="0"/>
                                            </p:txEl>
                                          </p:spTgt>
                                        </p:tgtEl>
                                        <p:attrNameLst>
                                          <p:attrName>ppt_w</p:attrName>
                                        </p:attrNameLst>
                                      </p:cBhvr>
                                      <p:tavLst>
                                        <p:tav tm="0">
                                          <p:val>
                                            <p:strVal val="ppt_w"/>
                                          </p:val>
                                        </p:tav>
                                        <p:tav tm="100000">
                                          <p:val>
                                            <p:fltVal val="0"/>
                                          </p:val>
                                        </p:tav>
                                      </p:tavLst>
                                    </p:anim>
                                    <p:anim calcmode="lin" valueType="num">
                                      <p:cBhvr>
                                        <p:cTn id="12" dur="1000"/>
                                        <p:tgtEl>
                                          <p:spTgt spid="3">
                                            <p:txEl>
                                              <p:pRg st="0" end="0"/>
                                            </p:txEl>
                                          </p:spTgt>
                                        </p:tgtEl>
                                        <p:attrNameLst>
                                          <p:attrName>ppt_h</p:attrName>
                                        </p:attrNameLst>
                                      </p:cBhvr>
                                      <p:tavLst>
                                        <p:tav tm="0">
                                          <p:val>
                                            <p:strVal val="ppt_h"/>
                                          </p:val>
                                        </p:tav>
                                        <p:tav tm="100000">
                                          <p:val>
                                            <p:fltVal val="0"/>
                                          </p:val>
                                        </p:tav>
                                      </p:tavLst>
                                    </p:anim>
                                    <p:anim calcmode="lin" valueType="num">
                                      <p:cBhvr>
                                        <p:cTn id="13"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14" dur="1000"/>
                                        <p:tgtEl>
                                          <p:spTgt spid="3">
                                            <p:txEl>
                                              <p:pRg st="0" end="0"/>
                                            </p:txEl>
                                          </p:spTgt>
                                        </p:tgtEl>
                                      </p:cBhvr>
                                    </p:animEffect>
                                    <p:set>
                                      <p:cBhvr>
                                        <p:cTn id="15" dur="1" fill="hold">
                                          <p:stCondLst>
                                            <p:cond delay="999"/>
                                          </p:stCondLst>
                                        </p:cTn>
                                        <p:tgtEl>
                                          <p:spTgt spid="3">
                                            <p:txEl>
                                              <p:pRg st="0" end="0"/>
                                            </p:txEl>
                                          </p:spTgt>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1000"/>
                                        <p:tgtEl>
                                          <p:spTgt spid="3">
                                            <p:txEl>
                                              <p:pRg st="1" end="1"/>
                                            </p:txEl>
                                          </p:spTgt>
                                        </p:tgtEl>
                                        <p:attrNameLst>
                                          <p:attrName>ppt_w</p:attrName>
                                        </p:attrNameLst>
                                      </p:cBhvr>
                                      <p:tavLst>
                                        <p:tav tm="0">
                                          <p:val>
                                            <p:strVal val="ppt_w"/>
                                          </p:val>
                                        </p:tav>
                                        <p:tav tm="100000">
                                          <p:val>
                                            <p:fltVal val="0"/>
                                          </p:val>
                                        </p:tav>
                                      </p:tavLst>
                                    </p:anim>
                                    <p:anim calcmode="lin" valueType="num">
                                      <p:cBhvr>
                                        <p:cTn id="18" dur="1000"/>
                                        <p:tgtEl>
                                          <p:spTgt spid="3">
                                            <p:txEl>
                                              <p:pRg st="1" end="1"/>
                                            </p:txEl>
                                          </p:spTgt>
                                        </p:tgtEl>
                                        <p:attrNameLst>
                                          <p:attrName>ppt_h</p:attrName>
                                        </p:attrNameLst>
                                      </p:cBhvr>
                                      <p:tavLst>
                                        <p:tav tm="0">
                                          <p:val>
                                            <p:strVal val="ppt_h"/>
                                          </p:val>
                                        </p:tav>
                                        <p:tav tm="100000">
                                          <p:val>
                                            <p:fltVal val="0"/>
                                          </p:val>
                                        </p:tav>
                                      </p:tavLst>
                                    </p:anim>
                                    <p:anim calcmode="lin" valueType="num">
                                      <p:cBhvr>
                                        <p:cTn id="19"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0" dur="1000"/>
                                        <p:tgtEl>
                                          <p:spTgt spid="3">
                                            <p:txEl>
                                              <p:pRg st="1" end="1"/>
                                            </p:txEl>
                                          </p:spTgt>
                                        </p:tgtEl>
                                      </p:cBhvr>
                                    </p:animEffect>
                                    <p:set>
                                      <p:cBhvr>
                                        <p:cTn id="21" dur="1" fill="hold">
                                          <p:stCondLst>
                                            <p:cond delay="999"/>
                                          </p:stCondLst>
                                        </p:cTn>
                                        <p:tgtEl>
                                          <p:spTgt spid="3">
                                            <p:txEl>
                                              <p:pRg st="1" end="1"/>
                                            </p:txEl>
                                          </p:spTgt>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1000"/>
                                        <p:tgtEl>
                                          <p:spTgt spid="3">
                                            <p:txEl>
                                              <p:pRg st="2" end="2"/>
                                            </p:txEl>
                                          </p:spTgt>
                                        </p:tgtEl>
                                        <p:attrNameLst>
                                          <p:attrName>ppt_w</p:attrName>
                                        </p:attrNameLst>
                                      </p:cBhvr>
                                      <p:tavLst>
                                        <p:tav tm="0">
                                          <p:val>
                                            <p:strVal val="ppt_w"/>
                                          </p:val>
                                        </p:tav>
                                        <p:tav tm="100000">
                                          <p:val>
                                            <p:fltVal val="0"/>
                                          </p:val>
                                        </p:tav>
                                      </p:tavLst>
                                    </p:anim>
                                    <p:anim calcmode="lin" valueType="num">
                                      <p:cBhvr>
                                        <p:cTn id="24" dur="1000"/>
                                        <p:tgtEl>
                                          <p:spTgt spid="3">
                                            <p:txEl>
                                              <p:pRg st="2" end="2"/>
                                            </p:txEl>
                                          </p:spTgt>
                                        </p:tgtEl>
                                        <p:attrNameLst>
                                          <p:attrName>ppt_h</p:attrName>
                                        </p:attrNameLst>
                                      </p:cBhvr>
                                      <p:tavLst>
                                        <p:tav tm="0">
                                          <p:val>
                                            <p:strVal val="ppt_h"/>
                                          </p:val>
                                        </p:tav>
                                        <p:tav tm="100000">
                                          <p:val>
                                            <p:fltVal val="0"/>
                                          </p:val>
                                        </p:tav>
                                      </p:tavLst>
                                    </p:anim>
                                    <p:anim calcmode="lin" valueType="num">
                                      <p:cBhvr>
                                        <p:cTn id="25"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26" dur="1000"/>
                                        <p:tgtEl>
                                          <p:spTgt spid="3">
                                            <p:txEl>
                                              <p:pRg st="2" end="2"/>
                                            </p:txEl>
                                          </p:spTgt>
                                        </p:tgtEl>
                                      </p:cBhvr>
                                    </p:animEffect>
                                    <p:set>
                                      <p:cBhvr>
                                        <p:cTn id="27" dur="1" fill="hold">
                                          <p:stCondLst>
                                            <p:cond delay="999"/>
                                          </p:stCondLst>
                                        </p:cTn>
                                        <p:tgtEl>
                                          <p:spTgt spid="3">
                                            <p:txEl>
                                              <p:pRg st="2" end="2"/>
                                            </p:txEl>
                                          </p:spTgt>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1000"/>
                                        <p:tgtEl>
                                          <p:spTgt spid="3">
                                            <p:txEl>
                                              <p:pRg st="3" end="3"/>
                                            </p:txEl>
                                          </p:spTgt>
                                        </p:tgtEl>
                                        <p:attrNameLst>
                                          <p:attrName>ppt_w</p:attrName>
                                        </p:attrNameLst>
                                      </p:cBhvr>
                                      <p:tavLst>
                                        <p:tav tm="0">
                                          <p:val>
                                            <p:strVal val="ppt_w"/>
                                          </p:val>
                                        </p:tav>
                                        <p:tav tm="100000">
                                          <p:val>
                                            <p:fltVal val="0"/>
                                          </p:val>
                                        </p:tav>
                                      </p:tavLst>
                                    </p:anim>
                                    <p:anim calcmode="lin" valueType="num">
                                      <p:cBhvr>
                                        <p:cTn id="30" dur="1000"/>
                                        <p:tgtEl>
                                          <p:spTgt spid="3">
                                            <p:txEl>
                                              <p:pRg st="3" end="3"/>
                                            </p:txEl>
                                          </p:spTgt>
                                        </p:tgtEl>
                                        <p:attrNameLst>
                                          <p:attrName>ppt_h</p:attrName>
                                        </p:attrNameLst>
                                      </p:cBhvr>
                                      <p:tavLst>
                                        <p:tav tm="0">
                                          <p:val>
                                            <p:strVal val="ppt_h"/>
                                          </p:val>
                                        </p:tav>
                                        <p:tav tm="100000">
                                          <p:val>
                                            <p:fltVal val="0"/>
                                          </p:val>
                                        </p:tav>
                                      </p:tavLst>
                                    </p:anim>
                                    <p:anim calcmode="lin" valueType="num">
                                      <p:cBhvr>
                                        <p:cTn id="31" dur="100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32" dur="1000"/>
                                        <p:tgtEl>
                                          <p:spTgt spid="3">
                                            <p:txEl>
                                              <p:pRg st="3" end="3"/>
                                            </p:txEl>
                                          </p:spTgt>
                                        </p:tgtEl>
                                      </p:cBhvr>
                                    </p:animEffect>
                                    <p:set>
                                      <p:cBhvr>
                                        <p:cTn id="33" dur="1" fill="hold">
                                          <p:stCondLst>
                                            <p:cond delay="999"/>
                                          </p:stCondLst>
                                        </p:cTn>
                                        <p:tgtEl>
                                          <p:spTgt spid="3">
                                            <p:txEl>
                                              <p:pRg st="3" end="3"/>
                                            </p:txEl>
                                          </p:spTgt>
                                        </p:tgtEl>
                                        <p:attrNameLst>
                                          <p:attrName>style.visibility</p:attrName>
                                        </p:attrNameLst>
                                      </p:cBhvr>
                                      <p:to>
                                        <p:strVal val="hidden"/>
                                      </p:to>
                                    </p:set>
                                  </p:childTnLst>
                                </p:cTn>
                              </p:par>
                              <p:par>
                                <p:cTn id="34" presetID="31" presetClass="exit" presetSubtype="0" fill="hold" nodeType="withEffect">
                                  <p:stCondLst>
                                    <p:cond delay="0"/>
                                  </p:stCondLst>
                                  <p:childTnLst>
                                    <p:anim calcmode="lin" valueType="num">
                                      <p:cBhvr>
                                        <p:cTn id="35" dur="1000"/>
                                        <p:tgtEl>
                                          <p:spTgt spid="3">
                                            <p:txEl>
                                              <p:pRg st="4" end="4"/>
                                            </p:txEl>
                                          </p:spTgt>
                                        </p:tgtEl>
                                        <p:attrNameLst>
                                          <p:attrName>ppt_w</p:attrName>
                                        </p:attrNameLst>
                                      </p:cBhvr>
                                      <p:tavLst>
                                        <p:tav tm="0">
                                          <p:val>
                                            <p:strVal val="ppt_w"/>
                                          </p:val>
                                        </p:tav>
                                        <p:tav tm="100000">
                                          <p:val>
                                            <p:fltVal val="0"/>
                                          </p:val>
                                        </p:tav>
                                      </p:tavLst>
                                    </p:anim>
                                    <p:anim calcmode="lin" valueType="num">
                                      <p:cBhvr>
                                        <p:cTn id="36" dur="1000"/>
                                        <p:tgtEl>
                                          <p:spTgt spid="3">
                                            <p:txEl>
                                              <p:pRg st="4" end="4"/>
                                            </p:txEl>
                                          </p:spTgt>
                                        </p:tgtEl>
                                        <p:attrNameLst>
                                          <p:attrName>ppt_h</p:attrName>
                                        </p:attrNameLst>
                                      </p:cBhvr>
                                      <p:tavLst>
                                        <p:tav tm="0">
                                          <p:val>
                                            <p:strVal val="ppt_h"/>
                                          </p:val>
                                        </p:tav>
                                        <p:tav tm="100000">
                                          <p:val>
                                            <p:fltVal val="0"/>
                                          </p:val>
                                        </p:tav>
                                      </p:tavLst>
                                    </p:anim>
                                    <p:anim calcmode="lin" valueType="num">
                                      <p:cBhvr>
                                        <p:cTn id="37" dur="1000"/>
                                        <p:tgtEl>
                                          <p:spTgt spid="3">
                                            <p:txEl>
                                              <p:pRg st="4" end="4"/>
                                            </p:txEl>
                                          </p:spTgt>
                                        </p:tgtEl>
                                        <p:attrNameLst>
                                          <p:attrName>style.rotation</p:attrName>
                                        </p:attrNameLst>
                                      </p:cBhvr>
                                      <p:tavLst>
                                        <p:tav tm="0">
                                          <p:val>
                                            <p:fltVal val="0"/>
                                          </p:val>
                                        </p:tav>
                                        <p:tav tm="100000">
                                          <p:val>
                                            <p:fltVal val="90"/>
                                          </p:val>
                                        </p:tav>
                                      </p:tavLst>
                                    </p:anim>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2C36394-4076-40A1-9292-5B72D62B0524}"/>
              </a:ext>
            </a:extLst>
          </p:cNvPr>
          <p:cNvSpPr>
            <a:spLocks noGrp="1" noChangeArrowheads="1"/>
          </p:cNvSpPr>
          <p:nvPr>
            <p:ph type="title"/>
          </p:nvPr>
        </p:nvSpPr>
        <p:spPr/>
        <p:txBody>
          <a:bodyPr/>
          <a:lstStyle/>
          <a:p>
            <a:r>
              <a:rPr lang="en-CA" altLang="en-US">
                <a:solidFill>
                  <a:srgbClr val="FF0000"/>
                </a:solidFill>
              </a:rPr>
              <a:t>Shadows</a:t>
            </a:r>
          </a:p>
        </p:txBody>
      </p:sp>
      <p:sp>
        <p:nvSpPr>
          <p:cNvPr id="6147" name="Content Placeholder 2">
            <a:extLst>
              <a:ext uri="{FF2B5EF4-FFF2-40B4-BE49-F238E27FC236}">
                <a16:creationId xmlns:a16="http://schemas.microsoft.com/office/drawing/2014/main" id="{7184E15B-A272-4EE0-8F70-109A12C21737}"/>
              </a:ext>
            </a:extLst>
          </p:cNvPr>
          <p:cNvSpPr>
            <a:spLocks noGrp="1" noChangeArrowheads="1"/>
          </p:cNvSpPr>
          <p:nvPr>
            <p:ph idx="1"/>
          </p:nvPr>
        </p:nvSpPr>
        <p:spPr/>
        <p:txBody>
          <a:bodyPr/>
          <a:lstStyle/>
          <a:p>
            <a:r>
              <a:rPr lang="en-CA" altLang="en-US"/>
              <a:t> A shadow is a dark area caused by an opaque object blocking light rays</a:t>
            </a:r>
          </a:p>
          <a:p>
            <a:r>
              <a:rPr lang="en-CA" altLang="en-US"/>
              <a:t> Two types of Shadows</a:t>
            </a:r>
          </a:p>
          <a:p>
            <a:pPr algn="ctr">
              <a:buFont typeface="Wingdings" panose="05000000000000000000" pitchFamily="2" charset="2"/>
              <a:buChar char="§"/>
            </a:pPr>
            <a:r>
              <a:rPr lang="en-CA" altLang="en-US"/>
              <a:t>Umbra</a:t>
            </a:r>
          </a:p>
          <a:p>
            <a:pPr algn="ctr">
              <a:buFont typeface="Wingdings" panose="05000000000000000000" pitchFamily="2" charset="2"/>
              <a:buChar char="§"/>
            </a:pPr>
            <a:r>
              <a:rPr lang="en-CA" altLang="en-US"/>
              <a:t>Penumbra   </a:t>
            </a:r>
          </a:p>
          <a:p>
            <a:r>
              <a:rPr lang="en-CA" altLang="en-US"/>
              <a:t>  Eclipses- are obscuring of light from the sun by the moon or the earth.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14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1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 calcmode="lin" valueType="num">
                                      <p:cBhvr>
                                        <p:cTn id="15" dur="10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14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14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6147">
                                            <p:txEl>
                                              <p:pRg st="2" end="2"/>
                                            </p:txEl>
                                          </p:spTgt>
                                        </p:tgtEl>
                                        <p:attrNameLst>
                                          <p:attrName>style.visibility</p:attrName>
                                        </p:attrNameLst>
                                      </p:cBhvr>
                                      <p:to>
                                        <p:strVal val="visible"/>
                                      </p:to>
                                    </p:set>
                                    <p:animEffect transition="in" filter="wipe(down)">
                                      <p:cBhvr>
                                        <p:cTn id="23" dur="580">
                                          <p:stCondLst>
                                            <p:cond delay="0"/>
                                          </p:stCondLst>
                                        </p:cTn>
                                        <p:tgtEl>
                                          <p:spTgt spid="6147">
                                            <p:txEl>
                                              <p:pRg st="2" end="2"/>
                                            </p:txEl>
                                          </p:spTgt>
                                        </p:tgtEl>
                                      </p:cBhvr>
                                    </p:animEffect>
                                    <p:anim calcmode="lin" valueType="num">
                                      <p:cBhvr>
                                        <p:cTn id="24" dur="1822" tmFilter="0,0; 0.14,0.36; 0.43,0.73; 0.71,0.91; 1.0,1.0">
                                          <p:stCondLst>
                                            <p:cond delay="0"/>
                                          </p:stCondLst>
                                        </p:cTn>
                                        <p:tgtEl>
                                          <p:spTgt spid="6147">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147">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147">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147">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147">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147">
                                            <p:txEl>
                                              <p:pRg st="2" end="2"/>
                                            </p:txEl>
                                          </p:spTgt>
                                        </p:tgtEl>
                                      </p:cBhvr>
                                      <p:to x="100000" y="60000"/>
                                    </p:animScale>
                                    <p:animScale>
                                      <p:cBhvr>
                                        <p:cTn id="30" dur="166" decel="50000">
                                          <p:stCondLst>
                                            <p:cond delay="676"/>
                                          </p:stCondLst>
                                        </p:cTn>
                                        <p:tgtEl>
                                          <p:spTgt spid="6147">
                                            <p:txEl>
                                              <p:pRg st="2" end="2"/>
                                            </p:txEl>
                                          </p:spTgt>
                                        </p:tgtEl>
                                      </p:cBhvr>
                                      <p:to x="100000" y="100000"/>
                                    </p:animScale>
                                    <p:animScale>
                                      <p:cBhvr>
                                        <p:cTn id="31" dur="26">
                                          <p:stCondLst>
                                            <p:cond delay="1312"/>
                                          </p:stCondLst>
                                        </p:cTn>
                                        <p:tgtEl>
                                          <p:spTgt spid="6147">
                                            <p:txEl>
                                              <p:pRg st="2" end="2"/>
                                            </p:txEl>
                                          </p:spTgt>
                                        </p:tgtEl>
                                      </p:cBhvr>
                                      <p:to x="100000" y="80000"/>
                                    </p:animScale>
                                    <p:animScale>
                                      <p:cBhvr>
                                        <p:cTn id="32" dur="166" decel="50000">
                                          <p:stCondLst>
                                            <p:cond delay="1338"/>
                                          </p:stCondLst>
                                        </p:cTn>
                                        <p:tgtEl>
                                          <p:spTgt spid="6147">
                                            <p:txEl>
                                              <p:pRg st="2" end="2"/>
                                            </p:txEl>
                                          </p:spTgt>
                                        </p:tgtEl>
                                      </p:cBhvr>
                                      <p:to x="100000" y="100000"/>
                                    </p:animScale>
                                    <p:animScale>
                                      <p:cBhvr>
                                        <p:cTn id="33" dur="26">
                                          <p:stCondLst>
                                            <p:cond delay="1642"/>
                                          </p:stCondLst>
                                        </p:cTn>
                                        <p:tgtEl>
                                          <p:spTgt spid="6147">
                                            <p:txEl>
                                              <p:pRg st="2" end="2"/>
                                            </p:txEl>
                                          </p:spTgt>
                                        </p:tgtEl>
                                      </p:cBhvr>
                                      <p:to x="100000" y="90000"/>
                                    </p:animScale>
                                    <p:animScale>
                                      <p:cBhvr>
                                        <p:cTn id="34" dur="166" decel="50000">
                                          <p:stCondLst>
                                            <p:cond delay="1668"/>
                                          </p:stCondLst>
                                        </p:cTn>
                                        <p:tgtEl>
                                          <p:spTgt spid="6147">
                                            <p:txEl>
                                              <p:pRg st="2" end="2"/>
                                            </p:txEl>
                                          </p:spTgt>
                                        </p:tgtEl>
                                      </p:cBhvr>
                                      <p:to x="100000" y="100000"/>
                                    </p:animScale>
                                    <p:animScale>
                                      <p:cBhvr>
                                        <p:cTn id="35" dur="26">
                                          <p:stCondLst>
                                            <p:cond delay="1808"/>
                                          </p:stCondLst>
                                        </p:cTn>
                                        <p:tgtEl>
                                          <p:spTgt spid="6147">
                                            <p:txEl>
                                              <p:pRg st="2" end="2"/>
                                            </p:txEl>
                                          </p:spTgt>
                                        </p:tgtEl>
                                      </p:cBhvr>
                                      <p:to x="100000" y="95000"/>
                                    </p:animScale>
                                    <p:animScale>
                                      <p:cBhvr>
                                        <p:cTn id="36" dur="166" decel="50000">
                                          <p:stCondLst>
                                            <p:cond delay="1834"/>
                                          </p:stCondLst>
                                        </p:cTn>
                                        <p:tgtEl>
                                          <p:spTgt spid="6147">
                                            <p:txEl>
                                              <p:pRg st="2" end="2"/>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147">
                                            <p:txEl>
                                              <p:pRg st="3" end="3"/>
                                            </p:txEl>
                                          </p:spTgt>
                                        </p:tgtEl>
                                        <p:attrNameLst>
                                          <p:attrName>style.visibility</p:attrName>
                                        </p:attrNameLst>
                                      </p:cBhvr>
                                      <p:to>
                                        <p:strVal val="visible"/>
                                      </p:to>
                                    </p:set>
                                    <p:animEffect transition="in" filter="wipe(down)">
                                      <p:cBhvr>
                                        <p:cTn id="39" dur="580">
                                          <p:stCondLst>
                                            <p:cond delay="0"/>
                                          </p:stCondLst>
                                        </p:cTn>
                                        <p:tgtEl>
                                          <p:spTgt spid="6147">
                                            <p:txEl>
                                              <p:pRg st="3" end="3"/>
                                            </p:txEl>
                                          </p:spTgt>
                                        </p:tgtEl>
                                      </p:cBhvr>
                                    </p:animEffect>
                                    <p:anim calcmode="lin" valueType="num">
                                      <p:cBhvr>
                                        <p:cTn id="40" dur="1822" tmFilter="0,0; 0.14,0.36; 0.43,0.73; 0.71,0.91; 1.0,1.0">
                                          <p:stCondLst>
                                            <p:cond delay="0"/>
                                          </p:stCondLst>
                                        </p:cTn>
                                        <p:tgtEl>
                                          <p:spTgt spid="6147">
                                            <p:txEl>
                                              <p:pRg st="3" end="3"/>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147">
                                            <p:txEl>
                                              <p:pRg st="3" end="3"/>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147">
                                            <p:txEl>
                                              <p:pRg st="3" end="3"/>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147">
                                            <p:txEl>
                                              <p:pRg st="3" end="3"/>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147">
                                            <p:txEl>
                                              <p:pRg st="3" end="3"/>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147">
                                            <p:txEl>
                                              <p:pRg st="3" end="3"/>
                                            </p:txEl>
                                          </p:spTgt>
                                        </p:tgtEl>
                                      </p:cBhvr>
                                      <p:to x="100000" y="60000"/>
                                    </p:animScale>
                                    <p:animScale>
                                      <p:cBhvr>
                                        <p:cTn id="46" dur="166" decel="50000">
                                          <p:stCondLst>
                                            <p:cond delay="676"/>
                                          </p:stCondLst>
                                        </p:cTn>
                                        <p:tgtEl>
                                          <p:spTgt spid="6147">
                                            <p:txEl>
                                              <p:pRg st="3" end="3"/>
                                            </p:txEl>
                                          </p:spTgt>
                                        </p:tgtEl>
                                      </p:cBhvr>
                                      <p:to x="100000" y="100000"/>
                                    </p:animScale>
                                    <p:animScale>
                                      <p:cBhvr>
                                        <p:cTn id="47" dur="26">
                                          <p:stCondLst>
                                            <p:cond delay="1312"/>
                                          </p:stCondLst>
                                        </p:cTn>
                                        <p:tgtEl>
                                          <p:spTgt spid="6147">
                                            <p:txEl>
                                              <p:pRg st="3" end="3"/>
                                            </p:txEl>
                                          </p:spTgt>
                                        </p:tgtEl>
                                      </p:cBhvr>
                                      <p:to x="100000" y="80000"/>
                                    </p:animScale>
                                    <p:animScale>
                                      <p:cBhvr>
                                        <p:cTn id="48" dur="166" decel="50000">
                                          <p:stCondLst>
                                            <p:cond delay="1338"/>
                                          </p:stCondLst>
                                        </p:cTn>
                                        <p:tgtEl>
                                          <p:spTgt spid="6147">
                                            <p:txEl>
                                              <p:pRg st="3" end="3"/>
                                            </p:txEl>
                                          </p:spTgt>
                                        </p:tgtEl>
                                      </p:cBhvr>
                                      <p:to x="100000" y="100000"/>
                                    </p:animScale>
                                    <p:animScale>
                                      <p:cBhvr>
                                        <p:cTn id="49" dur="26">
                                          <p:stCondLst>
                                            <p:cond delay="1642"/>
                                          </p:stCondLst>
                                        </p:cTn>
                                        <p:tgtEl>
                                          <p:spTgt spid="6147">
                                            <p:txEl>
                                              <p:pRg st="3" end="3"/>
                                            </p:txEl>
                                          </p:spTgt>
                                        </p:tgtEl>
                                      </p:cBhvr>
                                      <p:to x="100000" y="90000"/>
                                    </p:animScale>
                                    <p:animScale>
                                      <p:cBhvr>
                                        <p:cTn id="50" dur="166" decel="50000">
                                          <p:stCondLst>
                                            <p:cond delay="1668"/>
                                          </p:stCondLst>
                                        </p:cTn>
                                        <p:tgtEl>
                                          <p:spTgt spid="6147">
                                            <p:txEl>
                                              <p:pRg st="3" end="3"/>
                                            </p:txEl>
                                          </p:spTgt>
                                        </p:tgtEl>
                                      </p:cBhvr>
                                      <p:to x="100000" y="100000"/>
                                    </p:animScale>
                                    <p:animScale>
                                      <p:cBhvr>
                                        <p:cTn id="51" dur="26">
                                          <p:stCondLst>
                                            <p:cond delay="1808"/>
                                          </p:stCondLst>
                                        </p:cTn>
                                        <p:tgtEl>
                                          <p:spTgt spid="6147">
                                            <p:txEl>
                                              <p:pRg st="3" end="3"/>
                                            </p:txEl>
                                          </p:spTgt>
                                        </p:tgtEl>
                                      </p:cBhvr>
                                      <p:to x="100000" y="95000"/>
                                    </p:animScale>
                                    <p:animScale>
                                      <p:cBhvr>
                                        <p:cTn id="52" dur="166" decel="50000">
                                          <p:stCondLst>
                                            <p:cond delay="1834"/>
                                          </p:stCondLst>
                                        </p:cTn>
                                        <p:tgtEl>
                                          <p:spTgt spid="6147">
                                            <p:txEl>
                                              <p:pRg st="3" end="3"/>
                                            </p:txEl>
                                          </p:spTgt>
                                        </p:tgtEl>
                                      </p:cBhvr>
                                      <p:to x="100000" y="100000"/>
                                    </p:animScale>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nodeType="clickEffect">
                                  <p:stCondLst>
                                    <p:cond delay="0"/>
                                  </p:stCondLst>
                                  <p:childTnLst>
                                    <p:set>
                                      <p:cBhvr>
                                        <p:cTn id="56" dur="1" fill="hold">
                                          <p:stCondLst>
                                            <p:cond delay="0"/>
                                          </p:stCondLst>
                                        </p:cTn>
                                        <p:tgtEl>
                                          <p:spTgt spid="6147">
                                            <p:txEl>
                                              <p:pRg st="4" end="4"/>
                                            </p:txEl>
                                          </p:spTgt>
                                        </p:tgtEl>
                                        <p:attrNameLst>
                                          <p:attrName>style.visibility</p:attrName>
                                        </p:attrNameLst>
                                      </p:cBhvr>
                                      <p:to>
                                        <p:strVal val="visible"/>
                                      </p:to>
                                    </p:set>
                                    <p:anim calcmode="lin" valueType="num">
                                      <p:cBhvr>
                                        <p:cTn id="57" dur="1000" fill="hold"/>
                                        <p:tgtEl>
                                          <p:spTgt spid="6147">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6147">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6147">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903E-CD42-4FBF-A59A-4DE66A1E6B3A}"/>
              </a:ext>
            </a:extLst>
          </p:cNvPr>
          <p:cNvSpPr>
            <a:spLocks noGrp="1"/>
          </p:cNvSpPr>
          <p:nvPr>
            <p:ph type="title"/>
          </p:nvPr>
        </p:nvSpPr>
        <p:spPr/>
        <p:txBody>
          <a:bodyPr/>
          <a:lstStyle/>
          <a:p>
            <a:r>
              <a:rPr lang="en-US" b="1" dirty="0">
                <a:solidFill>
                  <a:schemeClr val="accent2"/>
                </a:solidFill>
              </a:rPr>
              <a:t>Applications of total internal reflection.</a:t>
            </a:r>
            <a:endParaRPr lang="en-UG" b="1" dirty="0">
              <a:solidFill>
                <a:schemeClr val="accent2"/>
              </a:solidFill>
            </a:endParaRPr>
          </a:p>
        </p:txBody>
      </p:sp>
      <p:sp>
        <p:nvSpPr>
          <p:cNvPr id="3" name="Content Placeholder 2">
            <a:extLst>
              <a:ext uri="{FF2B5EF4-FFF2-40B4-BE49-F238E27FC236}">
                <a16:creationId xmlns:a16="http://schemas.microsoft.com/office/drawing/2014/main" id="{E314BC50-9DE4-420C-B7DF-03F727F88032}"/>
              </a:ext>
            </a:extLst>
          </p:cNvPr>
          <p:cNvSpPr>
            <a:spLocks noGrp="1"/>
          </p:cNvSpPr>
          <p:nvPr>
            <p:ph idx="1"/>
          </p:nvPr>
        </p:nvSpPr>
        <p:spPr/>
        <p:txBody>
          <a:bodyPr/>
          <a:lstStyle/>
          <a:p>
            <a:pPr marL="0" indent="0">
              <a:buNone/>
            </a:pPr>
            <a:r>
              <a:rPr lang="en-US" sz="3600" dirty="0"/>
              <a:t>1</a:t>
            </a:r>
            <a:r>
              <a:rPr lang="en-US" sz="3600" dirty="0">
                <a:solidFill>
                  <a:srgbClr val="FF0000"/>
                </a:solidFill>
              </a:rPr>
              <a:t>.The fish view.  </a:t>
            </a:r>
          </a:p>
          <a:p>
            <a:pPr>
              <a:buFont typeface="Arial" panose="020B0604020202020204" pitchFamily="34" charset="0"/>
              <a:buChar char="•"/>
            </a:pPr>
            <a:r>
              <a:rPr lang="en-US" sz="3600" dirty="0"/>
              <a:t>The fish enjoys a wider field of view as it views all objects both in water and above the water surface.</a:t>
            </a:r>
          </a:p>
          <a:p>
            <a:pPr>
              <a:buFont typeface="Arial" panose="020B0604020202020204" pitchFamily="34" charset="0"/>
              <a:buChar char="•"/>
            </a:pPr>
            <a:r>
              <a:rPr lang="en-US" sz="3600" dirty="0"/>
              <a:t> Objects above the water surface are viewed as a result of refraction while those under water are viewed as a result of total internal reflection.</a:t>
            </a:r>
          </a:p>
          <a:p>
            <a:pPr marL="0" indent="0">
              <a:buNone/>
            </a:pPr>
            <a:endParaRPr lang="en-UG" dirty="0"/>
          </a:p>
        </p:txBody>
      </p:sp>
    </p:spTree>
    <p:extLst>
      <p:ext uri="{BB962C8B-B14F-4D97-AF65-F5344CB8AC3E}">
        <p14:creationId xmlns:p14="http://schemas.microsoft.com/office/powerpoint/2010/main" val="8979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nodeType="clickEffect">
                                  <p:stCondLst>
                                    <p:cond delay="0"/>
                                  </p:stCondLst>
                                  <p:childTnLst>
                                    <p:anim calcmode="lin" valueType="num">
                                      <p:cBhvr>
                                        <p:cTn id="31" dur="1000"/>
                                        <p:tgtEl>
                                          <p:spTgt spid="3">
                                            <p:txEl>
                                              <p:pRg st="1" end="1"/>
                                            </p:txEl>
                                          </p:spTgt>
                                        </p:tgtEl>
                                        <p:attrNameLst>
                                          <p:attrName>ppt_w</p:attrName>
                                        </p:attrNameLst>
                                      </p:cBhvr>
                                      <p:tavLst>
                                        <p:tav tm="0">
                                          <p:val>
                                            <p:strVal val="ppt_w"/>
                                          </p:val>
                                        </p:tav>
                                        <p:tav tm="100000">
                                          <p:val>
                                            <p:fltVal val="0"/>
                                          </p:val>
                                        </p:tav>
                                      </p:tavLst>
                                    </p:anim>
                                    <p:anim calcmode="lin" valueType="num">
                                      <p:cBhvr>
                                        <p:cTn id="32" dur="1000"/>
                                        <p:tgtEl>
                                          <p:spTgt spid="3">
                                            <p:txEl>
                                              <p:pRg st="1" end="1"/>
                                            </p:txEl>
                                          </p:spTgt>
                                        </p:tgtEl>
                                        <p:attrNameLst>
                                          <p:attrName>ppt_h</p:attrName>
                                        </p:attrNameLst>
                                      </p:cBhvr>
                                      <p:tavLst>
                                        <p:tav tm="0">
                                          <p:val>
                                            <p:strVal val="ppt_h"/>
                                          </p:val>
                                        </p:tav>
                                        <p:tav tm="100000">
                                          <p:val>
                                            <p:fltVal val="0"/>
                                          </p:val>
                                        </p:tav>
                                      </p:tavLst>
                                    </p:anim>
                                    <p:anim calcmode="lin" valueType="num">
                                      <p:cBhvr>
                                        <p:cTn id="33"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34" dur="1000"/>
                                        <p:tgtEl>
                                          <p:spTgt spid="3">
                                            <p:txEl>
                                              <p:pRg st="1" end="1"/>
                                            </p:txEl>
                                          </p:spTgt>
                                        </p:tgtEl>
                                      </p:cBhvr>
                                    </p:animEffect>
                                    <p:set>
                                      <p:cBhvr>
                                        <p:cTn id="35"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wipe(down)">
                                      <p:cBhvr>
                                        <p:cTn id="40" dur="580">
                                          <p:stCondLst>
                                            <p:cond delay="0"/>
                                          </p:stCondLst>
                                        </p:cTn>
                                        <p:tgtEl>
                                          <p:spTgt spid="3">
                                            <p:txEl>
                                              <p:pRg st="2" end="2"/>
                                            </p:txEl>
                                          </p:spTgt>
                                        </p:tgtEl>
                                      </p:cBhvr>
                                    </p:animEffect>
                                    <p:anim calcmode="lin" valueType="num">
                                      <p:cBhvr>
                                        <p:cTn id="4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2" end="2"/>
                                            </p:txEl>
                                          </p:spTgt>
                                        </p:tgtEl>
                                      </p:cBhvr>
                                      <p:to x="100000" y="60000"/>
                                    </p:animScale>
                                    <p:animScale>
                                      <p:cBhvr>
                                        <p:cTn id="47" dur="166" decel="50000">
                                          <p:stCondLst>
                                            <p:cond delay="676"/>
                                          </p:stCondLst>
                                        </p:cTn>
                                        <p:tgtEl>
                                          <p:spTgt spid="3">
                                            <p:txEl>
                                              <p:pRg st="2" end="2"/>
                                            </p:txEl>
                                          </p:spTgt>
                                        </p:tgtEl>
                                      </p:cBhvr>
                                      <p:to x="100000" y="100000"/>
                                    </p:animScale>
                                    <p:animScale>
                                      <p:cBhvr>
                                        <p:cTn id="48" dur="26">
                                          <p:stCondLst>
                                            <p:cond delay="1312"/>
                                          </p:stCondLst>
                                        </p:cTn>
                                        <p:tgtEl>
                                          <p:spTgt spid="3">
                                            <p:txEl>
                                              <p:pRg st="2" end="2"/>
                                            </p:txEl>
                                          </p:spTgt>
                                        </p:tgtEl>
                                      </p:cBhvr>
                                      <p:to x="100000" y="80000"/>
                                    </p:animScale>
                                    <p:animScale>
                                      <p:cBhvr>
                                        <p:cTn id="49" dur="166" decel="50000">
                                          <p:stCondLst>
                                            <p:cond delay="1338"/>
                                          </p:stCondLst>
                                        </p:cTn>
                                        <p:tgtEl>
                                          <p:spTgt spid="3">
                                            <p:txEl>
                                              <p:pRg st="2" end="2"/>
                                            </p:txEl>
                                          </p:spTgt>
                                        </p:tgtEl>
                                      </p:cBhvr>
                                      <p:to x="100000" y="100000"/>
                                    </p:animScale>
                                    <p:animScale>
                                      <p:cBhvr>
                                        <p:cTn id="50" dur="26">
                                          <p:stCondLst>
                                            <p:cond delay="1642"/>
                                          </p:stCondLst>
                                        </p:cTn>
                                        <p:tgtEl>
                                          <p:spTgt spid="3">
                                            <p:txEl>
                                              <p:pRg st="2" end="2"/>
                                            </p:txEl>
                                          </p:spTgt>
                                        </p:tgtEl>
                                      </p:cBhvr>
                                      <p:to x="100000" y="90000"/>
                                    </p:animScale>
                                    <p:animScale>
                                      <p:cBhvr>
                                        <p:cTn id="51" dur="166" decel="50000">
                                          <p:stCondLst>
                                            <p:cond delay="1668"/>
                                          </p:stCondLst>
                                        </p:cTn>
                                        <p:tgtEl>
                                          <p:spTgt spid="3">
                                            <p:txEl>
                                              <p:pRg st="2" end="2"/>
                                            </p:txEl>
                                          </p:spTgt>
                                        </p:tgtEl>
                                      </p:cBhvr>
                                      <p:to x="100000" y="100000"/>
                                    </p:animScale>
                                    <p:animScale>
                                      <p:cBhvr>
                                        <p:cTn id="52" dur="26">
                                          <p:stCondLst>
                                            <p:cond delay="1808"/>
                                          </p:stCondLst>
                                        </p:cTn>
                                        <p:tgtEl>
                                          <p:spTgt spid="3">
                                            <p:txEl>
                                              <p:pRg st="2" end="2"/>
                                            </p:txEl>
                                          </p:spTgt>
                                        </p:tgtEl>
                                      </p:cBhvr>
                                      <p:to x="100000" y="95000"/>
                                    </p:animScale>
                                    <p:animScale>
                                      <p:cBhvr>
                                        <p:cTn id="53"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CWIN95\Clouds.bmp">
            <a:extLst>
              <a:ext uri="{FF2B5EF4-FFF2-40B4-BE49-F238E27FC236}">
                <a16:creationId xmlns:a16="http://schemas.microsoft.com/office/drawing/2014/main" id="{5B0C3D73-07E2-4E92-90F9-D10FD7B27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FB34F1C5-D32D-4C6B-BBF4-BACF70A19766}"/>
              </a:ext>
            </a:extLst>
          </p:cNvPr>
          <p:cNvSpPr>
            <a:spLocks noGrp="1" noChangeArrowheads="1"/>
          </p:cNvSpPr>
          <p:nvPr>
            <p:ph type="title"/>
          </p:nvPr>
        </p:nvSpPr>
        <p:spPr/>
        <p:txBody>
          <a:bodyPr/>
          <a:lstStyle/>
          <a:p>
            <a:pPr eaLnBrk="1" hangingPunct="1"/>
            <a:r>
              <a:rPr lang="en-US" altLang="zh-TW"/>
              <a:t>Fish eye view (1)</a:t>
            </a:r>
          </a:p>
        </p:txBody>
      </p:sp>
      <p:sp>
        <p:nvSpPr>
          <p:cNvPr id="48132" name="Rectangle 5" descr="E:\VALUPACK\TEXTURES\LIQMETLL.JPG">
            <a:extLst>
              <a:ext uri="{FF2B5EF4-FFF2-40B4-BE49-F238E27FC236}">
                <a16:creationId xmlns:a16="http://schemas.microsoft.com/office/drawing/2014/main" id="{5DB73A41-1B74-46FA-8B49-DF1DB8EA57F1}"/>
              </a:ext>
            </a:extLst>
          </p:cNvPr>
          <p:cNvSpPr>
            <a:spLocks noChangeArrowheads="1"/>
          </p:cNvSpPr>
          <p:nvPr/>
        </p:nvSpPr>
        <p:spPr bwMode="auto">
          <a:xfrm>
            <a:off x="0" y="4038600"/>
            <a:ext cx="9144000" cy="2819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rgbClr val="E9E4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algn="ctr" eaLnBrk="1" hangingPunct="1"/>
            <a:endParaRPr lang="en-CA" altLang="en-US">
              <a:solidFill>
                <a:srgbClr val="99FF33"/>
              </a:solidFill>
              <a:latin typeface="Times New Roman" panose="02020603050405020304" pitchFamily="18" charset="0"/>
              <a:ea typeface="新細明體" panose="020B0604030504040204" pitchFamily="18" charset="-120"/>
            </a:endParaRPr>
          </a:p>
        </p:txBody>
      </p:sp>
      <p:sp>
        <p:nvSpPr>
          <p:cNvPr id="48133" name="Text Box 6">
            <a:extLst>
              <a:ext uri="{FF2B5EF4-FFF2-40B4-BE49-F238E27FC236}">
                <a16:creationId xmlns:a16="http://schemas.microsoft.com/office/drawing/2014/main" id="{212C06BB-0E6C-4476-8888-D4C365D6F638}"/>
              </a:ext>
            </a:extLst>
          </p:cNvPr>
          <p:cNvSpPr txBox="1">
            <a:spLocks noChangeArrowheads="1"/>
          </p:cNvSpPr>
          <p:nvPr/>
        </p:nvSpPr>
        <p:spPr bwMode="auto">
          <a:xfrm>
            <a:off x="152400" y="6248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9E4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har char="–"/>
              <a:defRPr kumimoji="1"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b="1">
                <a:latin typeface="Arial Narrow" panose="020B0606020202030204" pitchFamily="34" charset="0"/>
                <a:ea typeface="新細明體" panose="020B0604030504040204" pitchFamily="18" charset="-120"/>
              </a:rPr>
              <a:t>water</a:t>
            </a:r>
          </a:p>
        </p:txBody>
      </p:sp>
      <p:sp>
        <p:nvSpPr>
          <p:cNvPr id="48134" name="Freeform 7">
            <a:extLst>
              <a:ext uri="{FF2B5EF4-FFF2-40B4-BE49-F238E27FC236}">
                <a16:creationId xmlns:a16="http://schemas.microsoft.com/office/drawing/2014/main" id="{57824CC9-93F8-44E4-AFB1-EBBCB75EF1AC}"/>
              </a:ext>
            </a:extLst>
          </p:cNvPr>
          <p:cNvSpPr>
            <a:spLocks/>
          </p:cNvSpPr>
          <p:nvPr/>
        </p:nvSpPr>
        <p:spPr bwMode="auto">
          <a:xfrm>
            <a:off x="4572000" y="1828800"/>
            <a:ext cx="1588" cy="3429000"/>
          </a:xfrm>
          <a:custGeom>
            <a:avLst/>
            <a:gdLst>
              <a:gd name="T0" fmla="*/ 0 w 1"/>
              <a:gd name="T1" fmla="*/ 2147483646 h 2160"/>
              <a:gd name="T2" fmla="*/ 0 w 1"/>
              <a:gd name="T3" fmla="*/ 2147483646 h 2160"/>
              <a:gd name="T4" fmla="*/ 0 w 1"/>
              <a:gd name="T5" fmla="*/ 0 h 2160"/>
              <a:gd name="T6" fmla="*/ 0 60000 65536"/>
              <a:gd name="T7" fmla="*/ 0 60000 65536"/>
              <a:gd name="T8" fmla="*/ 0 60000 65536"/>
            </a:gdLst>
            <a:ahLst/>
            <a:cxnLst>
              <a:cxn ang="T6">
                <a:pos x="T0" y="T1"/>
              </a:cxn>
              <a:cxn ang="T7">
                <a:pos x="T2" y="T3"/>
              </a:cxn>
              <a:cxn ang="T8">
                <a:pos x="T4" y="T5"/>
              </a:cxn>
            </a:cxnLst>
            <a:rect l="0" t="0" r="r" b="b"/>
            <a:pathLst>
              <a:path w="1" h="2160">
                <a:moveTo>
                  <a:pt x="0" y="2160"/>
                </a:moveTo>
                <a:lnTo>
                  <a:pt x="0" y="1392"/>
                </a:lnTo>
                <a:lnTo>
                  <a:pt x="0" y="0"/>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35" name="Freeform 8">
            <a:extLst>
              <a:ext uri="{FF2B5EF4-FFF2-40B4-BE49-F238E27FC236}">
                <a16:creationId xmlns:a16="http://schemas.microsoft.com/office/drawing/2014/main" id="{3B482EDC-09FA-41A3-8051-0C5A4D452394}"/>
              </a:ext>
            </a:extLst>
          </p:cNvPr>
          <p:cNvSpPr>
            <a:spLocks/>
          </p:cNvSpPr>
          <p:nvPr/>
        </p:nvSpPr>
        <p:spPr bwMode="auto">
          <a:xfrm>
            <a:off x="1905000" y="1905000"/>
            <a:ext cx="2667000" cy="3352800"/>
          </a:xfrm>
          <a:custGeom>
            <a:avLst/>
            <a:gdLst>
              <a:gd name="T0" fmla="*/ 2147483646 w 1680"/>
              <a:gd name="T1" fmla="*/ 2147483646 h 2112"/>
              <a:gd name="T2" fmla="*/ 2147483646 w 1680"/>
              <a:gd name="T3" fmla="*/ 2147483646 h 2112"/>
              <a:gd name="T4" fmla="*/ 0 w 1680"/>
              <a:gd name="T5" fmla="*/ 0 h 2112"/>
              <a:gd name="T6" fmla="*/ 0 60000 65536"/>
              <a:gd name="T7" fmla="*/ 0 60000 65536"/>
              <a:gd name="T8" fmla="*/ 0 60000 65536"/>
            </a:gdLst>
            <a:ahLst/>
            <a:cxnLst>
              <a:cxn ang="T6">
                <a:pos x="T0" y="T1"/>
              </a:cxn>
              <a:cxn ang="T7">
                <a:pos x="T2" y="T3"/>
              </a:cxn>
              <a:cxn ang="T8">
                <a:pos x="T4" y="T5"/>
              </a:cxn>
            </a:cxnLst>
            <a:rect l="0" t="0" r="r" b="b"/>
            <a:pathLst>
              <a:path w="1680" h="2112">
                <a:moveTo>
                  <a:pt x="1680" y="2112"/>
                </a:moveTo>
                <a:lnTo>
                  <a:pt x="1392" y="1344"/>
                </a:lnTo>
                <a:lnTo>
                  <a:pt x="0" y="0"/>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36" name="Freeform 9">
            <a:extLst>
              <a:ext uri="{FF2B5EF4-FFF2-40B4-BE49-F238E27FC236}">
                <a16:creationId xmlns:a16="http://schemas.microsoft.com/office/drawing/2014/main" id="{766507CC-F5C6-4989-9026-E51CE67090E9}"/>
              </a:ext>
            </a:extLst>
          </p:cNvPr>
          <p:cNvSpPr>
            <a:spLocks/>
          </p:cNvSpPr>
          <p:nvPr/>
        </p:nvSpPr>
        <p:spPr bwMode="auto">
          <a:xfrm flipH="1">
            <a:off x="4572000" y="1905000"/>
            <a:ext cx="2667000" cy="3352800"/>
          </a:xfrm>
          <a:custGeom>
            <a:avLst/>
            <a:gdLst>
              <a:gd name="T0" fmla="*/ 2147483646 w 1680"/>
              <a:gd name="T1" fmla="*/ 2147483646 h 2112"/>
              <a:gd name="T2" fmla="*/ 2147483646 w 1680"/>
              <a:gd name="T3" fmla="*/ 2147483646 h 2112"/>
              <a:gd name="T4" fmla="*/ 0 w 1680"/>
              <a:gd name="T5" fmla="*/ 0 h 2112"/>
              <a:gd name="T6" fmla="*/ 0 60000 65536"/>
              <a:gd name="T7" fmla="*/ 0 60000 65536"/>
              <a:gd name="T8" fmla="*/ 0 60000 65536"/>
            </a:gdLst>
            <a:ahLst/>
            <a:cxnLst>
              <a:cxn ang="T6">
                <a:pos x="T0" y="T1"/>
              </a:cxn>
              <a:cxn ang="T7">
                <a:pos x="T2" y="T3"/>
              </a:cxn>
              <a:cxn ang="T8">
                <a:pos x="T4" y="T5"/>
              </a:cxn>
            </a:cxnLst>
            <a:rect l="0" t="0" r="r" b="b"/>
            <a:pathLst>
              <a:path w="1680" h="2112">
                <a:moveTo>
                  <a:pt x="1680" y="2112"/>
                </a:moveTo>
                <a:lnTo>
                  <a:pt x="1392" y="1344"/>
                </a:lnTo>
                <a:lnTo>
                  <a:pt x="0" y="0"/>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37" name="Freeform 10">
            <a:extLst>
              <a:ext uri="{FF2B5EF4-FFF2-40B4-BE49-F238E27FC236}">
                <a16:creationId xmlns:a16="http://schemas.microsoft.com/office/drawing/2014/main" id="{F85A219D-17C2-4895-A623-CA917CCF5CE9}"/>
              </a:ext>
            </a:extLst>
          </p:cNvPr>
          <p:cNvSpPr>
            <a:spLocks/>
          </p:cNvSpPr>
          <p:nvPr/>
        </p:nvSpPr>
        <p:spPr bwMode="auto">
          <a:xfrm>
            <a:off x="228600" y="4038600"/>
            <a:ext cx="4343400" cy="1219200"/>
          </a:xfrm>
          <a:custGeom>
            <a:avLst/>
            <a:gdLst>
              <a:gd name="T0" fmla="*/ 2147483646 w 2736"/>
              <a:gd name="T1" fmla="*/ 2147483646 h 768"/>
              <a:gd name="T2" fmla="*/ 2147483646 w 2736"/>
              <a:gd name="T3" fmla="*/ 0 h 768"/>
              <a:gd name="T4" fmla="*/ 0 w 2736"/>
              <a:gd name="T5" fmla="*/ 0 h 768"/>
              <a:gd name="T6" fmla="*/ 0 60000 65536"/>
              <a:gd name="T7" fmla="*/ 0 60000 65536"/>
              <a:gd name="T8" fmla="*/ 0 60000 65536"/>
            </a:gdLst>
            <a:ahLst/>
            <a:cxnLst>
              <a:cxn ang="T6">
                <a:pos x="T0" y="T1"/>
              </a:cxn>
              <a:cxn ang="T7">
                <a:pos x="T2" y="T3"/>
              </a:cxn>
              <a:cxn ang="T8">
                <a:pos x="T4" y="T5"/>
              </a:cxn>
            </a:cxnLst>
            <a:rect l="0" t="0" r="r" b="b"/>
            <a:pathLst>
              <a:path w="2736" h="768">
                <a:moveTo>
                  <a:pt x="2736" y="768"/>
                </a:moveTo>
                <a:lnTo>
                  <a:pt x="1728" y="0"/>
                </a:lnTo>
                <a:lnTo>
                  <a:pt x="0" y="0"/>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38" name="Freeform 11">
            <a:extLst>
              <a:ext uri="{FF2B5EF4-FFF2-40B4-BE49-F238E27FC236}">
                <a16:creationId xmlns:a16="http://schemas.microsoft.com/office/drawing/2014/main" id="{132FBDC1-E0C4-4438-8AE0-A455062768CE}"/>
              </a:ext>
            </a:extLst>
          </p:cNvPr>
          <p:cNvSpPr>
            <a:spLocks/>
          </p:cNvSpPr>
          <p:nvPr/>
        </p:nvSpPr>
        <p:spPr bwMode="auto">
          <a:xfrm flipH="1">
            <a:off x="4572000" y="4038600"/>
            <a:ext cx="4343400" cy="1219200"/>
          </a:xfrm>
          <a:custGeom>
            <a:avLst/>
            <a:gdLst>
              <a:gd name="T0" fmla="*/ 2147483646 w 2736"/>
              <a:gd name="T1" fmla="*/ 2147483646 h 768"/>
              <a:gd name="T2" fmla="*/ 2147483646 w 2736"/>
              <a:gd name="T3" fmla="*/ 0 h 768"/>
              <a:gd name="T4" fmla="*/ 0 w 2736"/>
              <a:gd name="T5" fmla="*/ 0 h 768"/>
              <a:gd name="T6" fmla="*/ 0 60000 65536"/>
              <a:gd name="T7" fmla="*/ 0 60000 65536"/>
              <a:gd name="T8" fmla="*/ 0 60000 65536"/>
            </a:gdLst>
            <a:ahLst/>
            <a:cxnLst>
              <a:cxn ang="T6">
                <a:pos x="T0" y="T1"/>
              </a:cxn>
              <a:cxn ang="T7">
                <a:pos x="T2" y="T3"/>
              </a:cxn>
              <a:cxn ang="T8">
                <a:pos x="T4" y="T5"/>
              </a:cxn>
            </a:cxnLst>
            <a:rect l="0" t="0" r="r" b="b"/>
            <a:pathLst>
              <a:path w="2736" h="768">
                <a:moveTo>
                  <a:pt x="2736" y="768"/>
                </a:moveTo>
                <a:lnTo>
                  <a:pt x="1728" y="0"/>
                </a:lnTo>
                <a:lnTo>
                  <a:pt x="0" y="0"/>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39" name="Freeform 12">
            <a:extLst>
              <a:ext uri="{FF2B5EF4-FFF2-40B4-BE49-F238E27FC236}">
                <a16:creationId xmlns:a16="http://schemas.microsoft.com/office/drawing/2014/main" id="{062FD417-008E-4E92-845F-BFACEDA8614B}"/>
              </a:ext>
            </a:extLst>
          </p:cNvPr>
          <p:cNvSpPr>
            <a:spLocks/>
          </p:cNvSpPr>
          <p:nvPr/>
        </p:nvSpPr>
        <p:spPr bwMode="auto">
          <a:xfrm>
            <a:off x="4572000" y="4038600"/>
            <a:ext cx="4572000" cy="1219200"/>
          </a:xfrm>
          <a:custGeom>
            <a:avLst/>
            <a:gdLst>
              <a:gd name="T0" fmla="*/ 0 w 2880"/>
              <a:gd name="T1" fmla="*/ 2147483646 h 768"/>
              <a:gd name="T2" fmla="*/ 2147483646 w 2880"/>
              <a:gd name="T3" fmla="*/ 0 h 768"/>
              <a:gd name="T4" fmla="*/ 2147483646 w 2880"/>
              <a:gd name="T5" fmla="*/ 2147483646 h 768"/>
              <a:gd name="T6" fmla="*/ 0 60000 65536"/>
              <a:gd name="T7" fmla="*/ 0 60000 65536"/>
              <a:gd name="T8" fmla="*/ 0 60000 65536"/>
            </a:gdLst>
            <a:ahLst/>
            <a:cxnLst>
              <a:cxn ang="T6">
                <a:pos x="T0" y="T1"/>
              </a:cxn>
              <a:cxn ang="T7">
                <a:pos x="T2" y="T3"/>
              </a:cxn>
              <a:cxn ang="T8">
                <a:pos x="T4" y="T5"/>
              </a:cxn>
            </a:cxnLst>
            <a:rect l="0" t="0" r="r" b="b"/>
            <a:pathLst>
              <a:path w="2880" h="768">
                <a:moveTo>
                  <a:pt x="0" y="768"/>
                </a:moveTo>
                <a:lnTo>
                  <a:pt x="1872" y="0"/>
                </a:lnTo>
                <a:lnTo>
                  <a:pt x="2880" y="432"/>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sp>
        <p:nvSpPr>
          <p:cNvPr id="48140" name="Freeform 13">
            <a:extLst>
              <a:ext uri="{FF2B5EF4-FFF2-40B4-BE49-F238E27FC236}">
                <a16:creationId xmlns:a16="http://schemas.microsoft.com/office/drawing/2014/main" id="{4E4FAE71-CA18-4CCD-93CD-D92CF6544916}"/>
              </a:ext>
            </a:extLst>
          </p:cNvPr>
          <p:cNvSpPr>
            <a:spLocks/>
          </p:cNvSpPr>
          <p:nvPr/>
        </p:nvSpPr>
        <p:spPr bwMode="auto">
          <a:xfrm flipH="1">
            <a:off x="0" y="4038600"/>
            <a:ext cx="4572000" cy="1219200"/>
          </a:xfrm>
          <a:custGeom>
            <a:avLst/>
            <a:gdLst>
              <a:gd name="T0" fmla="*/ 0 w 2880"/>
              <a:gd name="T1" fmla="*/ 2147483646 h 768"/>
              <a:gd name="T2" fmla="*/ 2147483646 w 2880"/>
              <a:gd name="T3" fmla="*/ 0 h 768"/>
              <a:gd name="T4" fmla="*/ 2147483646 w 2880"/>
              <a:gd name="T5" fmla="*/ 2147483646 h 768"/>
              <a:gd name="T6" fmla="*/ 0 60000 65536"/>
              <a:gd name="T7" fmla="*/ 0 60000 65536"/>
              <a:gd name="T8" fmla="*/ 0 60000 65536"/>
            </a:gdLst>
            <a:ahLst/>
            <a:cxnLst>
              <a:cxn ang="T6">
                <a:pos x="T0" y="T1"/>
              </a:cxn>
              <a:cxn ang="T7">
                <a:pos x="T2" y="T3"/>
              </a:cxn>
              <a:cxn ang="T8">
                <a:pos x="T4" y="T5"/>
              </a:cxn>
            </a:cxnLst>
            <a:rect l="0" t="0" r="r" b="b"/>
            <a:pathLst>
              <a:path w="2880" h="768">
                <a:moveTo>
                  <a:pt x="0" y="768"/>
                </a:moveTo>
                <a:lnTo>
                  <a:pt x="1872" y="0"/>
                </a:lnTo>
                <a:lnTo>
                  <a:pt x="2880" y="432"/>
                </a:lnTo>
              </a:path>
            </a:pathLst>
          </a:custGeom>
          <a:noFill/>
          <a:ln w="76200" cap="flat" cmpd="sng">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G"/>
          </a:p>
        </p:txBody>
      </p:sp>
      <p:graphicFrame>
        <p:nvGraphicFramePr>
          <p:cNvPr id="48141" name="Object 14">
            <a:extLst>
              <a:ext uri="{FF2B5EF4-FFF2-40B4-BE49-F238E27FC236}">
                <a16:creationId xmlns:a16="http://schemas.microsoft.com/office/drawing/2014/main" id="{7EFE8136-1C39-4906-9797-32D07E7F8126}"/>
              </a:ext>
            </a:extLst>
          </p:cNvPr>
          <p:cNvGraphicFramePr>
            <a:graphicFrameLocks noChangeAspect="1"/>
          </p:cNvGraphicFramePr>
          <p:nvPr/>
        </p:nvGraphicFramePr>
        <p:xfrm>
          <a:off x="4343400" y="5257800"/>
          <a:ext cx="819150" cy="619125"/>
        </p:xfrm>
        <a:graphic>
          <a:graphicData uri="http://schemas.openxmlformats.org/presentationml/2006/ole">
            <mc:AlternateContent xmlns:mc="http://schemas.openxmlformats.org/markup-compatibility/2006">
              <mc:Choice xmlns:v="urn:schemas-microsoft-com:vml" Requires="v">
                <p:oleObj spid="_x0000_s49175" name="多媒體項目" r:id="rId5" imgW="819397" imgH="620257" progId="MS_ClipArt_Gallery.2">
                  <p:embed/>
                </p:oleObj>
              </mc:Choice>
              <mc:Fallback>
                <p:oleObj name="多媒體項目" r:id="rId5" imgW="819397" imgH="620257" progId="MS_ClipArt_Gallery.2">
                  <p:embed/>
                  <p:pic>
                    <p:nvPicPr>
                      <p:cNvPr id="48141" name="Object 14">
                        <a:extLst>
                          <a:ext uri="{FF2B5EF4-FFF2-40B4-BE49-F238E27FC236}">
                            <a16:creationId xmlns:a16="http://schemas.microsoft.com/office/drawing/2014/main" id="{7EFE8136-1C39-4906-9797-32D07E7F8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5257800"/>
                        <a:ext cx="81915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95" name="Text Box 15">
            <a:extLst>
              <a:ext uri="{FF2B5EF4-FFF2-40B4-BE49-F238E27FC236}">
                <a16:creationId xmlns:a16="http://schemas.microsoft.com/office/drawing/2014/main" id="{F294B25E-605F-4B6F-BC2D-1CD4F98D8030}"/>
              </a:ext>
            </a:extLst>
          </p:cNvPr>
          <p:cNvSpPr txBox="1">
            <a:spLocks noChangeArrowheads="1"/>
          </p:cNvSpPr>
          <p:nvPr/>
        </p:nvSpPr>
        <p:spPr bwMode="auto">
          <a:xfrm>
            <a:off x="1532541" y="1540254"/>
            <a:ext cx="6080511" cy="978729"/>
          </a:xfrm>
          <a:prstGeom prst="rect">
            <a:avLst/>
          </a:prstGeom>
          <a:gradFill rotWithShape="0">
            <a:gsLst>
              <a:gs pos="0">
                <a:schemeClr val="hlink"/>
              </a:gs>
              <a:gs pos="50000">
                <a:schemeClr val="hlink">
                  <a:gamma/>
                  <a:tint val="0"/>
                  <a:invGamma/>
                </a:schemeClr>
              </a:gs>
              <a:gs pos="100000">
                <a:schemeClr val="hlink"/>
              </a:gs>
            </a:gsLst>
            <a:lin ang="5400000" scaled="1"/>
          </a:gradFill>
          <a:ln w="25400">
            <a:solidFill>
              <a:schemeClr val="tx1"/>
            </a:solidFill>
            <a:miter lim="800000"/>
            <a:headEnd/>
            <a:tailEnd/>
          </a:ln>
          <a:effectLst/>
        </p:spPr>
        <p:txBody>
          <a:bodyPr wrap="none" anchor="ctr">
            <a:spAutoFit/>
          </a:bodyPr>
          <a:lstStyle/>
          <a:p>
            <a:pPr algn="ctr" eaLnBrk="1" hangingPunct="1">
              <a:lnSpc>
                <a:spcPct val="80000"/>
              </a:lnSpc>
              <a:spcBef>
                <a:spcPct val="20000"/>
              </a:spcBef>
              <a:defRPr/>
            </a:pPr>
            <a:r>
              <a:rPr lang="en-US" altLang="zh-TW" dirty="0">
                <a:solidFill>
                  <a:schemeClr val="accent2"/>
                </a:solidFill>
                <a:latin typeface="Arial Narrow" panose="020B0606020202030204" pitchFamily="34" charset="0"/>
              </a:rPr>
              <a:t>Objects above are viewed as a result of</a:t>
            </a:r>
          </a:p>
          <a:p>
            <a:pPr algn="ctr" eaLnBrk="1" hangingPunct="1">
              <a:lnSpc>
                <a:spcPct val="80000"/>
              </a:lnSpc>
              <a:spcBef>
                <a:spcPct val="20000"/>
              </a:spcBef>
              <a:defRPr/>
            </a:pPr>
            <a:r>
              <a:rPr lang="en-US" altLang="zh-TW" dirty="0">
                <a:solidFill>
                  <a:schemeClr val="accent2"/>
                </a:solidFill>
                <a:latin typeface="Arial Narrow" panose="020B0606020202030204" pitchFamily="34" charset="0"/>
              </a:rPr>
              <a:t>refraction</a:t>
            </a:r>
          </a:p>
        </p:txBody>
      </p:sp>
      <p:sp>
        <p:nvSpPr>
          <p:cNvPr id="46097" name="Text Box 17">
            <a:extLst>
              <a:ext uri="{FF2B5EF4-FFF2-40B4-BE49-F238E27FC236}">
                <a16:creationId xmlns:a16="http://schemas.microsoft.com/office/drawing/2014/main" id="{BE3D37D3-29DB-45BC-B43B-DB3F4F175B74}"/>
              </a:ext>
            </a:extLst>
          </p:cNvPr>
          <p:cNvSpPr txBox="1">
            <a:spLocks noChangeArrowheads="1"/>
          </p:cNvSpPr>
          <p:nvPr/>
        </p:nvSpPr>
        <p:spPr bwMode="auto">
          <a:xfrm>
            <a:off x="0" y="4800600"/>
            <a:ext cx="2509838" cy="995363"/>
          </a:xfrm>
          <a:prstGeom prst="rect">
            <a:avLst/>
          </a:prstGeom>
          <a:gradFill rotWithShape="0">
            <a:gsLst>
              <a:gs pos="0">
                <a:schemeClr val="hlink"/>
              </a:gs>
              <a:gs pos="50000">
                <a:schemeClr val="hlink">
                  <a:gamma/>
                  <a:tint val="0"/>
                  <a:invGamma/>
                </a:schemeClr>
              </a:gs>
              <a:gs pos="100000">
                <a:schemeClr val="hlink"/>
              </a:gs>
            </a:gsLst>
            <a:lin ang="5400000" scaled="1"/>
          </a:gradFill>
          <a:ln w="25400">
            <a:solidFill>
              <a:schemeClr val="tx1"/>
            </a:solidFill>
            <a:miter lim="800000"/>
            <a:headEnd/>
            <a:tailEnd/>
          </a:ln>
          <a:effectLst/>
        </p:spPr>
        <p:txBody>
          <a:bodyPr wrap="none" anchor="ctr">
            <a:spAutoFit/>
          </a:bodyPr>
          <a:lstStyle/>
          <a:p>
            <a:pPr algn="ctr" eaLnBrk="1" hangingPunct="1">
              <a:lnSpc>
                <a:spcPct val="80000"/>
              </a:lnSpc>
              <a:spcBef>
                <a:spcPct val="20000"/>
              </a:spcBef>
              <a:defRPr/>
            </a:pPr>
            <a:r>
              <a:rPr lang="en-US" altLang="zh-TW" dirty="0">
                <a:solidFill>
                  <a:schemeClr val="accent2"/>
                </a:solidFill>
                <a:latin typeface="Arial Narrow" panose="020B0606020202030204" pitchFamily="34" charset="0"/>
              </a:rPr>
              <a:t>totally internally</a:t>
            </a:r>
          </a:p>
          <a:p>
            <a:pPr algn="ctr" eaLnBrk="1" hangingPunct="1">
              <a:lnSpc>
                <a:spcPct val="80000"/>
              </a:lnSpc>
              <a:spcBef>
                <a:spcPct val="20000"/>
              </a:spcBef>
              <a:defRPr/>
            </a:pPr>
            <a:r>
              <a:rPr lang="en-US" altLang="zh-TW" dirty="0">
                <a:solidFill>
                  <a:schemeClr val="accent2"/>
                </a:solidFill>
                <a:latin typeface="Arial Narrow" panose="020B0606020202030204" pitchFamily="34" charset="0"/>
              </a:rPr>
              <a:t>reflected ray</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6095"/>
                                        </p:tgtEl>
                                        <p:attrNameLst>
                                          <p:attrName>style.visibility</p:attrName>
                                        </p:attrNameLst>
                                      </p:cBhvr>
                                      <p:to>
                                        <p:strVal val="visible"/>
                                      </p:to>
                                    </p:set>
                                    <p:anim calcmode="lin" valueType="num">
                                      <p:cBhvr additive="base">
                                        <p:cTn id="7" dur="500" fill="hold"/>
                                        <p:tgtEl>
                                          <p:spTgt spid="46095"/>
                                        </p:tgtEl>
                                        <p:attrNameLst>
                                          <p:attrName>ppt_x</p:attrName>
                                        </p:attrNameLst>
                                      </p:cBhvr>
                                      <p:tavLst>
                                        <p:tav tm="0">
                                          <p:val>
                                            <p:strVal val="#ppt_x"/>
                                          </p:val>
                                        </p:tav>
                                        <p:tav tm="100000">
                                          <p:val>
                                            <p:strVal val="#ppt_x"/>
                                          </p:val>
                                        </p:tav>
                                      </p:tavLst>
                                    </p:anim>
                                    <p:anim calcmode="lin" valueType="num">
                                      <p:cBhvr additive="base">
                                        <p:cTn id="8" dur="500" fill="hold"/>
                                        <p:tgtEl>
                                          <p:spTgt spid="4609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2000"/>
                                  </p:stCondLst>
                                  <p:childTnLst>
                                    <p:set>
                                      <p:cBhvr>
                                        <p:cTn id="11" dur="1" fill="hold">
                                          <p:stCondLst>
                                            <p:cond delay="0"/>
                                          </p:stCondLst>
                                        </p:cTn>
                                        <p:tgtEl>
                                          <p:spTgt spid="46097"/>
                                        </p:tgtEl>
                                        <p:attrNameLst>
                                          <p:attrName>style.visibility</p:attrName>
                                        </p:attrNameLst>
                                      </p:cBhvr>
                                      <p:to>
                                        <p:strVal val="visible"/>
                                      </p:to>
                                    </p:set>
                                    <p:anim calcmode="lin" valueType="num">
                                      <p:cBhvr additive="base">
                                        <p:cTn id="12" dur="500" fill="hold"/>
                                        <p:tgtEl>
                                          <p:spTgt spid="46097"/>
                                        </p:tgtEl>
                                        <p:attrNameLst>
                                          <p:attrName>ppt_x</p:attrName>
                                        </p:attrNameLst>
                                      </p:cBhvr>
                                      <p:tavLst>
                                        <p:tav tm="0">
                                          <p:val>
                                            <p:strVal val="1+#ppt_w/2"/>
                                          </p:val>
                                        </p:tav>
                                        <p:tav tm="100000">
                                          <p:val>
                                            <p:strVal val="#ppt_x"/>
                                          </p:val>
                                        </p:tav>
                                      </p:tavLst>
                                    </p:anim>
                                    <p:anim calcmode="lin" valueType="num">
                                      <p:cBhvr additive="base">
                                        <p:cTn id="13" dur="500" fill="hold"/>
                                        <p:tgtEl>
                                          <p:spTgt spid="4609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8130"/>
                                        </p:tgtEl>
                                        <p:attrNameLst>
                                          <p:attrName>style.visibility</p:attrName>
                                        </p:attrNameLst>
                                      </p:cBhvr>
                                      <p:to>
                                        <p:strVal val="visible"/>
                                      </p:to>
                                    </p:set>
                                    <p:anim calcmode="lin" valueType="num">
                                      <p:cBhvr>
                                        <p:cTn id="18" dur="1000" fill="hold"/>
                                        <p:tgtEl>
                                          <p:spTgt spid="48130"/>
                                        </p:tgtEl>
                                        <p:attrNameLst>
                                          <p:attrName>ppt_w</p:attrName>
                                        </p:attrNameLst>
                                      </p:cBhvr>
                                      <p:tavLst>
                                        <p:tav tm="0">
                                          <p:val>
                                            <p:fltVal val="0"/>
                                          </p:val>
                                        </p:tav>
                                        <p:tav tm="100000">
                                          <p:val>
                                            <p:strVal val="#ppt_w"/>
                                          </p:val>
                                        </p:tav>
                                      </p:tavLst>
                                    </p:anim>
                                    <p:anim calcmode="lin" valueType="num">
                                      <p:cBhvr>
                                        <p:cTn id="19" dur="1000" fill="hold"/>
                                        <p:tgtEl>
                                          <p:spTgt spid="48130"/>
                                        </p:tgtEl>
                                        <p:attrNameLst>
                                          <p:attrName>ppt_h</p:attrName>
                                        </p:attrNameLst>
                                      </p:cBhvr>
                                      <p:tavLst>
                                        <p:tav tm="0">
                                          <p:val>
                                            <p:fltVal val="0"/>
                                          </p:val>
                                        </p:tav>
                                        <p:tav tm="100000">
                                          <p:val>
                                            <p:strVal val="#ppt_h"/>
                                          </p:val>
                                        </p:tav>
                                      </p:tavLst>
                                    </p:anim>
                                    <p:anim calcmode="lin" valueType="num">
                                      <p:cBhvr>
                                        <p:cTn id="20" dur="1000" fill="hold"/>
                                        <p:tgtEl>
                                          <p:spTgt spid="48130"/>
                                        </p:tgtEl>
                                        <p:attrNameLst>
                                          <p:attrName>style.rotation</p:attrName>
                                        </p:attrNameLst>
                                      </p:cBhvr>
                                      <p:tavLst>
                                        <p:tav tm="0">
                                          <p:val>
                                            <p:fltVal val="90"/>
                                          </p:val>
                                        </p:tav>
                                        <p:tav tm="100000">
                                          <p:val>
                                            <p:fltVal val="0"/>
                                          </p:val>
                                        </p:tav>
                                      </p:tavLst>
                                    </p:anim>
                                    <p:animEffect transition="in" filter="fade">
                                      <p:cBhvr>
                                        <p:cTn id="21" dur="1000"/>
                                        <p:tgtEl>
                                          <p:spTgt spid="4813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48132"/>
                                        </p:tgtEl>
                                        <p:attrNameLst>
                                          <p:attrName>style.visibility</p:attrName>
                                        </p:attrNameLst>
                                      </p:cBhvr>
                                      <p:to>
                                        <p:strVal val="visible"/>
                                      </p:to>
                                    </p:set>
                                    <p:anim calcmode="lin" valueType="num">
                                      <p:cBhvr>
                                        <p:cTn id="26" dur="1000" fill="hold"/>
                                        <p:tgtEl>
                                          <p:spTgt spid="48132"/>
                                        </p:tgtEl>
                                        <p:attrNameLst>
                                          <p:attrName>ppt_w</p:attrName>
                                        </p:attrNameLst>
                                      </p:cBhvr>
                                      <p:tavLst>
                                        <p:tav tm="0">
                                          <p:val>
                                            <p:fltVal val="0"/>
                                          </p:val>
                                        </p:tav>
                                        <p:tav tm="100000">
                                          <p:val>
                                            <p:strVal val="#ppt_w"/>
                                          </p:val>
                                        </p:tav>
                                      </p:tavLst>
                                    </p:anim>
                                    <p:anim calcmode="lin" valueType="num">
                                      <p:cBhvr>
                                        <p:cTn id="27" dur="1000" fill="hold"/>
                                        <p:tgtEl>
                                          <p:spTgt spid="48132"/>
                                        </p:tgtEl>
                                        <p:attrNameLst>
                                          <p:attrName>ppt_h</p:attrName>
                                        </p:attrNameLst>
                                      </p:cBhvr>
                                      <p:tavLst>
                                        <p:tav tm="0">
                                          <p:val>
                                            <p:fltVal val="0"/>
                                          </p:val>
                                        </p:tav>
                                        <p:tav tm="100000">
                                          <p:val>
                                            <p:strVal val="#ppt_h"/>
                                          </p:val>
                                        </p:tav>
                                      </p:tavLst>
                                    </p:anim>
                                    <p:anim calcmode="lin" valueType="num">
                                      <p:cBhvr>
                                        <p:cTn id="28" dur="1000" fill="hold"/>
                                        <p:tgtEl>
                                          <p:spTgt spid="48132"/>
                                        </p:tgtEl>
                                        <p:attrNameLst>
                                          <p:attrName>style.rotation</p:attrName>
                                        </p:attrNameLst>
                                      </p:cBhvr>
                                      <p:tavLst>
                                        <p:tav tm="0">
                                          <p:val>
                                            <p:fltVal val="90"/>
                                          </p:val>
                                        </p:tav>
                                        <p:tav tm="100000">
                                          <p:val>
                                            <p:fltVal val="0"/>
                                          </p:val>
                                        </p:tav>
                                      </p:tavLst>
                                    </p:anim>
                                    <p:animEffect transition="in" filter="fade">
                                      <p:cBhvr>
                                        <p:cTn id="29" dur="1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6095" grpId="0" animBg="1" autoUpdateAnimBg="0"/>
      <p:bldP spid="4609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0257-1A32-4B49-8716-65072C71D239}"/>
              </a:ext>
            </a:extLst>
          </p:cNvPr>
          <p:cNvSpPr>
            <a:spLocks noGrp="1"/>
          </p:cNvSpPr>
          <p:nvPr>
            <p:ph type="title"/>
          </p:nvPr>
        </p:nvSpPr>
        <p:spPr/>
        <p:txBody>
          <a:bodyPr/>
          <a:lstStyle/>
          <a:p>
            <a:r>
              <a:rPr lang="en-US" dirty="0"/>
              <a:t>The fish view</a:t>
            </a:r>
            <a:endParaRPr lang="en-UG" dirty="0"/>
          </a:p>
        </p:txBody>
      </p:sp>
      <p:pic>
        <p:nvPicPr>
          <p:cNvPr id="4" name="Content Placeholder 3" descr="Image result for applications of total internal reflection fish has wider field of view">
            <a:extLst>
              <a:ext uri="{FF2B5EF4-FFF2-40B4-BE49-F238E27FC236}">
                <a16:creationId xmlns:a16="http://schemas.microsoft.com/office/drawing/2014/main" id="{131684C6-925C-45AF-BAE3-353393AD069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9145016" cy="5976664"/>
          </a:xfrm>
          <a:prstGeom prst="rect">
            <a:avLst/>
          </a:prstGeom>
          <a:noFill/>
          <a:ln>
            <a:noFill/>
          </a:ln>
        </p:spPr>
      </p:pic>
    </p:spTree>
    <p:extLst>
      <p:ext uri="{BB962C8B-B14F-4D97-AF65-F5344CB8AC3E}">
        <p14:creationId xmlns:p14="http://schemas.microsoft.com/office/powerpoint/2010/main" val="39683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D332-658C-4167-951B-83E13712D87C}"/>
              </a:ext>
            </a:extLst>
          </p:cNvPr>
          <p:cNvSpPr>
            <a:spLocks noGrp="1"/>
          </p:cNvSpPr>
          <p:nvPr>
            <p:ph type="title"/>
          </p:nvPr>
        </p:nvSpPr>
        <p:spPr/>
        <p:txBody>
          <a:bodyPr/>
          <a:lstStyle/>
          <a:p>
            <a:r>
              <a:rPr lang="en-US" dirty="0"/>
              <a:t>2.</a:t>
            </a:r>
            <a:r>
              <a:rPr lang="en-US" b="1" dirty="0">
                <a:solidFill>
                  <a:schemeClr val="accent2"/>
                </a:solidFill>
              </a:rPr>
              <a:t> Light pipes and optical fibers</a:t>
            </a:r>
            <a:endParaRPr lang="en-UG" b="1" dirty="0">
              <a:solidFill>
                <a:schemeClr val="accent2"/>
              </a:solidFill>
            </a:endParaRPr>
          </a:p>
        </p:txBody>
      </p:sp>
      <p:sp>
        <p:nvSpPr>
          <p:cNvPr id="3" name="Content Placeholder 2">
            <a:extLst>
              <a:ext uri="{FF2B5EF4-FFF2-40B4-BE49-F238E27FC236}">
                <a16:creationId xmlns:a16="http://schemas.microsoft.com/office/drawing/2014/main" id="{9EDCFE9D-6400-4866-B7DD-41BF2E0CE64F}"/>
              </a:ext>
            </a:extLst>
          </p:cNvPr>
          <p:cNvSpPr>
            <a:spLocks noGrp="1"/>
          </p:cNvSpPr>
          <p:nvPr>
            <p:ph idx="1"/>
          </p:nvPr>
        </p:nvSpPr>
        <p:spPr/>
        <p:txBody>
          <a:bodyPr/>
          <a:lstStyle/>
          <a:p>
            <a:r>
              <a:rPr lang="en-US" dirty="0"/>
              <a:t> Light can travel and can be trapped  by total internal reflection inside a bent glass tube and pipe along the curved path.</a:t>
            </a:r>
          </a:p>
          <a:p>
            <a:r>
              <a:rPr lang="en-US" dirty="0"/>
              <a:t> If several rays are trapped together, a flexible light pipe is obtained and can be used to light up some awkward sport for inspection.</a:t>
            </a:r>
            <a:endParaRPr lang="en-UG" dirty="0"/>
          </a:p>
        </p:txBody>
      </p:sp>
    </p:spTree>
    <p:extLst>
      <p:ext uri="{BB962C8B-B14F-4D97-AF65-F5344CB8AC3E}">
        <p14:creationId xmlns:p14="http://schemas.microsoft.com/office/powerpoint/2010/main" val="396870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B9B1-9B61-46BC-8055-F4264B79AFD7}"/>
              </a:ext>
            </a:extLst>
          </p:cNvPr>
          <p:cNvSpPr>
            <a:spLocks noGrp="1"/>
          </p:cNvSpPr>
          <p:nvPr>
            <p:ph type="title"/>
          </p:nvPr>
        </p:nvSpPr>
        <p:spPr/>
        <p:txBody>
          <a:bodyPr/>
          <a:lstStyle/>
          <a:p>
            <a:r>
              <a:rPr lang="en-US" dirty="0"/>
              <a:t>Optic fibers cont’d</a:t>
            </a:r>
            <a:endParaRPr lang="en-UG" dirty="0"/>
          </a:p>
        </p:txBody>
      </p:sp>
      <p:pic>
        <p:nvPicPr>
          <p:cNvPr id="4" name="Content Placeholder 3" descr="Image result for total internal reflection applications">
            <a:extLst>
              <a:ext uri="{FF2B5EF4-FFF2-40B4-BE49-F238E27FC236}">
                <a16:creationId xmlns:a16="http://schemas.microsoft.com/office/drawing/2014/main" id="{5F80AF4B-4574-4213-84C9-7773DCEBBD79}"/>
              </a:ext>
            </a:extLst>
          </p:cNvPr>
          <p:cNvPicPr>
            <a:picLocks noGrp="1"/>
          </p:cNvPicPr>
          <p:nvPr>
            <p:ph idx="1"/>
          </p:nvPr>
        </p:nvPicPr>
        <p:blipFill>
          <a:blip r:embed="rId2"/>
          <a:srcRect/>
          <a:stretch>
            <a:fillRect/>
          </a:stretch>
        </p:blipFill>
        <p:spPr bwMode="auto">
          <a:xfrm>
            <a:off x="0" y="1196752"/>
            <a:ext cx="9144000" cy="5661248"/>
          </a:xfrm>
          <a:prstGeom prst="rect">
            <a:avLst/>
          </a:prstGeom>
          <a:noFill/>
          <a:ln w="9525">
            <a:noFill/>
            <a:miter lim="800000"/>
            <a:headEnd/>
            <a:tailEnd/>
          </a:ln>
        </p:spPr>
      </p:pic>
    </p:spTree>
    <p:extLst>
      <p:ext uri="{BB962C8B-B14F-4D97-AF65-F5344CB8AC3E}">
        <p14:creationId xmlns:p14="http://schemas.microsoft.com/office/powerpoint/2010/main" val="181584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C7AA-5D5B-4A47-954B-0AF9C50548EF}"/>
              </a:ext>
            </a:extLst>
          </p:cNvPr>
          <p:cNvSpPr>
            <a:spLocks noGrp="1"/>
          </p:cNvSpPr>
          <p:nvPr>
            <p:ph type="title"/>
          </p:nvPr>
        </p:nvSpPr>
        <p:spPr/>
        <p:txBody>
          <a:bodyPr/>
          <a:lstStyle/>
          <a:p>
            <a:endParaRPr lang="en-UG" dirty="0"/>
          </a:p>
        </p:txBody>
      </p:sp>
      <p:pic>
        <p:nvPicPr>
          <p:cNvPr id="4" name="Content Placeholder 3" descr="Image result for applications of total internal reflection">
            <a:extLst>
              <a:ext uri="{FF2B5EF4-FFF2-40B4-BE49-F238E27FC236}">
                <a16:creationId xmlns:a16="http://schemas.microsoft.com/office/drawing/2014/main" id="{15DC77C2-A263-448A-9F9A-2BB9ECDF79D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3999" cy="6629399"/>
          </a:xfrm>
          <a:prstGeom prst="rect">
            <a:avLst/>
          </a:prstGeom>
          <a:noFill/>
          <a:ln>
            <a:noFill/>
          </a:ln>
        </p:spPr>
      </p:pic>
    </p:spTree>
    <p:extLst>
      <p:ext uri="{BB962C8B-B14F-4D97-AF65-F5344CB8AC3E}">
        <p14:creationId xmlns:p14="http://schemas.microsoft.com/office/powerpoint/2010/main" val="25590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C373-9E5A-43B1-B28F-4BE9ABC98A74}"/>
              </a:ext>
            </a:extLst>
          </p:cNvPr>
          <p:cNvSpPr>
            <a:spLocks noGrp="1"/>
          </p:cNvSpPr>
          <p:nvPr>
            <p:ph type="title"/>
          </p:nvPr>
        </p:nvSpPr>
        <p:spPr/>
        <p:txBody>
          <a:bodyPr/>
          <a:lstStyle/>
          <a:p>
            <a:r>
              <a:rPr lang="en-US" dirty="0"/>
              <a:t>Optic fibers cont’d</a:t>
            </a:r>
            <a:endParaRPr lang="en-UG" dirty="0"/>
          </a:p>
        </p:txBody>
      </p:sp>
      <p:pic>
        <p:nvPicPr>
          <p:cNvPr id="4" name="Content Placeholder 3" descr="optical_fibers">
            <a:extLst>
              <a:ext uri="{FF2B5EF4-FFF2-40B4-BE49-F238E27FC236}">
                <a16:creationId xmlns:a16="http://schemas.microsoft.com/office/drawing/2014/main" id="{6C46E970-6CD3-4DB7-A053-064DAEE74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27150"/>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89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5F33-F988-4E62-BDE8-0580F0A8A727}"/>
              </a:ext>
            </a:extLst>
          </p:cNvPr>
          <p:cNvSpPr>
            <a:spLocks noGrp="1"/>
          </p:cNvSpPr>
          <p:nvPr>
            <p:ph type="title"/>
          </p:nvPr>
        </p:nvSpPr>
        <p:spPr/>
        <p:txBody>
          <a:bodyPr/>
          <a:lstStyle/>
          <a:p>
            <a:r>
              <a:rPr lang="en-US" dirty="0"/>
              <a:t>Optic fibers cont’d</a:t>
            </a:r>
            <a:endParaRPr lang="en-UG" dirty="0"/>
          </a:p>
        </p:txBody>
      </p:sp>
      <p:pic>
        <p:nvPicPr>
          <p:cNvPr id="4" name="Total Internal Reflection Demo_ Optical Fibers - YouTube (360p)">
            <a:hlinkClick r:id="" action="ppaction://media"/>
            <a:extLst>
              <a:ext uri="{FF2B5EF4-FFF2-40B4-BE49-F238E27FC236}">
                <a16:creationId xmlns:a16="http://schemas.microsoft.com/office/drawing/2014/main" id="{E210DBA2-8D84-4BFE-9592-9605FA5C559A}"/>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124744"/>
            <a:ext cx="9144000" cy="5733256"/>
          </a:xfrm>
          <a:prstGeom prst="rect">
            <a:avLst/>
          </a:prstGeom>
        </p:spPr>
      </p:pic>
    </p:spTree>
    <p:extLst>
      <p:ext uri="{BB962C8B-B14F-4D97-AF65-F5344CB8AC3E}">
        <p14:creationId xmlns:p14="http://schemas.microsoft.com/office/powerpoint/2010/main" val="269954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ED26-47E1-4FC0-9CE6-09C18B288359}"/>
              </a:ext>
            </a:extLst>
          </p:cNvPr>
          <p:cNvSpPr>
            <a:spLocks noGrp="1"/>
          </p:cNvSpPr>
          <p:nvPr>
            <p:ph type="title"/>
          </p:nvPr>
        </p:nvSpPr>
        <p:spPr/>
        <p:txBody>
          <a:bodyPr/>
          <a:lstStyle/>
          <a:p>
            <a:r>
              <a:rPr lang="en-US" dirty="0"/>
              <a:t>3</a:t>
            </a:r>
            <a:r>
              <a:rPr lang="en-US" sz="6600" dirty="0">
                <a:solidFill>
                  <a:srgbClr val="FF0000"/>
                </a:solidFill>
              </a:rPr>
              <a:t>. The mirage</a:t>
            </a:r>
            <a:endParaRPr lang="en-UG" sz="6600" dirty="0">
              <a:solidFill>
                <a:srgbClr val="FF0000"/>
              </a:solidFill>
            </a:endParaRPr>
          </a:p>
        </p:txBody>
      </p:sp>
      <p:sp>
        <p:nvSpPr>
          <p:cNvPr id="3" name="Content Placeholder 2">
            <a:extLst>
              <a:ext uri="{FF2B5EF4-FFF2-40B4-BE49-F238E27FC236}">
                <a16:creationId xmlns:a16="http://schemas.microsoft.com/office/drawing/2014/main" id="{D5CB4E42-5876-43BC-A712-DE60CD7A035C}"/>
              </a:ext>
            </a:extLst>
          </p:cNvPr>
          <p:cNvSpPr>
            <a:spLocks noGrp="1"/>
          </p:cNvSpPr>
          <p:nvPr>
            <p:ph idx="1"/>
          </p:nvPr>
        </p:nvSpPr>
        <p:spPr/>
        <p:txBody>
          <a:bodyPr/>
          <a:lstStyle/>
          <a:p>
            <a:r>
              <a:rPr lang="en-US" dirty="0"/>
              <a:t> </a:t>
            </a:r>
            <a:r>
              <a:rPr lang="en-US" sz="3600" dirty="0"/>
              <a:t>A mirage is the appearance of pools of water on the ground a head on hot days caused by refraction and total internal reflection.</a:t>
            </a:r>
          </a:p>
          <a:p>
            <a:r>
              <a:rPr lang="en-US" sz="3600" dirty="0"/>
              <a:t> Mirages are usually seen in deserts and on tarmac roads on very hot days. How ever they disappear when we get to the spots where they appear.</a:t>
            </a:r>
            <a:endParaRPr lang="en-UG" sz="3600" dirty="0"/>
          </a:p>
        </p:txBody>
      </p:sp>
    </p:spTree>
    <p:extLst>
      <p:ext uri="{BB962C8B-B14F-4D97-AF65-F5344CB8AC3E}">
        <p14:creationId xmlns:p14="http://schemas.microsoft.com/office/powerpoint/2010/main" val="25661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E6C2-3579-45E6-B90E-60391D27C3B9}"/>
              </a:ext>
            </a:extLst>
          </p:cNvPr>
          <p:cNvSpPr>
            <a:spLocks noGrp="1"/>
          </p:cNvSpPr>
          <p:nvPr>
            <p:ph type="title"/>
          </p:nvPr>
        </p:nvSpPr>
        <p:spPr/>
        <p:txBody>
          <a:bodyPr/>
          <a:lstStyle/>
          <a:p>
            <a:r>
              <a:rPr lang="en-US" dirty="0">
                <a:solidFill>
                  <a:srgbClr val="FF0000"/>
                </a:solidFill>
              </a:rPr>
              <a:t>The mirage Cont’d</a:t>
            </a:r>
            <a:endParaRPr lang="en-UG" dirty="0">
              <a:solidFill>
                <a:srgbClr val="FF0000"/>
              </a:solidFill>
            </a:endParaRPr>
          </a:p>
        </p:txBody>
      </p:sp>
      <p:sp>
        <p:nvSpPr>
          <p:cNvPr id="3" name="Content Placeholder 2">
            <a:extLst>
              <a:ext uri="{FF2B5EF4-FFF2-40B4-BE49-F238E27FC236}">
                <a16:creationId xmlns:a16="http://schemas.microsoft.com/office/drawing/2014/main" id="{231040D8-2F10-4DC7-847C-B970E7C58B61}"/>
              </a:ext>
            </a:extLst>
          </p:cNvPr>
          <p:cNvSpPr>
            <a:spLocks noGrp="1"/>
          </p:cNvSpPr>
          <p:nvPr>
            <p:ph idx="1"/>
          </p:nvPr>
        </p:nvSpPr>
        <p:spPr/>
        <p:txBody>
          <a:bodyPr/>
          <a:lstStyle/>
          <a:p>
            <a:r>
              <a:rPr lang="en-US" dirty="0"/>
              <a:t> This is because air above the ground is hotter (less dense) than air higher up.</a:t>
            </a:r>
          </a:p>
          <a:p>
            <a:r>
              <a:rPr lang="en-US" dirty="0"/>
              <a:t> Light from the sky is gradually refracted towards the horizontal  after passing through different lays of air of decreasing densities.</a:t>
            </a:r>
          </a:p>
          <a:p>
            <a:r>
              <a:rPr lang="en-US" dirty="0"/>
              <a:t> The angle of incidence becomes great and greater and eventually light meets the layer of air near the ground at an angle greater than the critical angle so total internal reflection takes place.</a:t>
            </a:r>
            <a:endParaRPr lang="en-UG" dirty="0"/>
          </a:p>
        </p:txBody>
      </p:sp>
    </p:spTree>
    <p:extLst>
      <p:ext uri="{BB962C8B-B14F-4D97-AF65-F5344CB8AC3E}">
        <p14:creationId xmlns:p14="http://schemas.microsoft.com/office/powerpoint/2010/main" val="100781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80">
                                          <p:stCondLst>
                                            <p:cond delay="0"/>
                                          </p:stCondLst>
                                        </p:cTn>
                                        <p:tgtEl>
                                          <p:spTgt spid="3">
                                            <p:txEl>
                                              <p:pRg st="2" end="2"/>
                                            </p:txEl>
                                          </p:spTgt>
                                        </p:tgtEl>
                                      </p:cBhvr>
                                    </p:animEffect>
                                    <p:anim calcmode="lin" valueType="num">
                                      <p:cBhvr>
                                        <p:cTn id="4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2" end="2"/>
                                            </p:txEl>
                                          </p:spTgt>
                                        </p:tgtEl>
                                      </p:cBhvr>
                                      <p:to x="100000" y="60000"/>
                                    </p:animScale>
                                    <p:animScale>
                                      <p:cBhvr>
                                        <p:cTn id="55" dur="166" decel="50000">
                                          <p:stCondLst>
                                            <p:cond delay="676"/>
                                          </p:stCondLst>
                                        </p:cTn>
                                        <p:tgtEl>
                                          <p:spTgt spid="3">
                                            <p:txEl>
                                              <p:pRg st="2" end="2"/>
                                            </p:txEl>
                                          </p:spTgt>
                                        </p:tgtEl>
                                      </p:cBhvr>
                                      <p:to x="100000" y="100000"/>
                                    </p:animScale>
                                    <p:animScale>
                                      <p:cBhvr>
                                        <p:cTn id="56" dur="26">
                                          <p:stCondLst>
                                            <p:cond delay="1312"/>
                                          </p:stCondLst>
                                        </p:cTn>
                                        <p:tgtEl>
                                          <p:spTgt spid="3">
                                            <p:txEl>
                                              <p:pRg st="2" end="2"/>
                                            </p:txEl>
                                          </p:spTgt>
                                        </p:tgtEl>
                                      </p:cBhvr>
                                      <p:to x="100000" y="80000"/>
                                    </p:animScale>
                                    <p:animScale>
                                      <p:cBhvr>
                                        <p:cTn id="57" dur="166" decel="50000">
                                          <p:stCondLst>
                                            <p:cond delay="1338"/>
                                          </p:stCondLst>
                                        </p:cTn>
                                        <p:tgtEl>
                                          <p:spTgt spid="3">
                                            <p:txEl>
                                              <p:pRg st="2" end="2"/>
                                            </p:txEl>
                                          </p:spTgt>
                                        </p:tgtEl>
                                      </p:cBhvr>
                                      <p:to x="100000" y="100000"/>
                                    </p:animScale>
                                    <p:animScale>
                                      <p:cBhvr>
                                        <p:cTn id="58" dur="26">
                                          <p:stCondLst>
                                            <p:cond delay="1642"/>
                                          </p:stCondLst>
                                        </p:cTn>
                                        <p:tgtEl>
                                          <p:spTgt spid="3">
                                            <p:txEl>
                                              <p:pRg st="2" end="2"/>
                                            </p:txEl>
                                          </p:spTgt>
                                        </p:tgtEl>
                                      </p:cBhvr>
                                      <p:to x="100000" y="90000"/>
                                    </p:animScale>
                                    <p:animScale>
                                      <p:cBhvr>
                                        <p:cTn id="59" dur="166" decel="50000">
                                          <p:stCondLst>
                                            <p:cond delay="1668"/>
                                          </p:stCondLst>
                                        </p:cTn>
                                        <p:tgtEl>
                                          <p:spTgt spid="3">
                                            <p:txEl>
                                              <p:pRg st="2" end="2"/>
                                            </p:txEl>
                                          </p:spTgt>
                                        </p:tgtEl>
                                      </p:cBhvr>
                                      <p:to x="100000" y="100000"/>
                                    </p:animScale>
                                    <p:animScale>
                                      <p:cBhvr>
                                        <p:cTn id="60" dur="26">
                                          <p:stCondLst>
                                            <p:cond delay="1808"/>
                                          </p:stCondLst>
                                        </p:cTn>
                                        <p:tgtEl>
                                          <p:spTgt spid="3">
                                            <p:txEl>
                                              <p:pRg st="2" end="2"/>
                                            </p:txEl>
                                          </p:spTgt>
                                        </p:tgtEl>
                                      </p:cBhvr>
                                      <p:to x="100000" y="95000"/>
                                    </p:animScale>
                                    <p:animScale>
                                      <p:cBhvr>
                                        <p:cTn id="61"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1DDCA76-1545-4FC3-AC5B-D6D8B8D193A8}"/>
              </a:ext>
            </a:extLst>
          </p:cNvPr>
          <p:cNvSpPr>
            <a:spLocks noGrp="1" noChangeArrowheads="1"/>
          </p:cNvSpPr>
          <p:nvPr>
            <p:ph type="title"/>
          </p:nvPr>
        </p:nvSpPr>
        <p:spPr/>
        <p:txBody>
          <a:bodyPr/>
          <a:lstStyle/>
          <a:p>
            <a:r>
              <a:rPr lang="en-CA" altLang="en-US" sz="6000">
                <a:solidFill>
                  <a:srgbClr val="FF0000"/>
                </a:solidFill>
              </a:rPr>
              <a:t>Eclipses Cont’d</a:t>
            </a:r>
          </a:p>
        </p:txBody>
      </p:sp>
      <p:sp>
        <p:nvSpPr>
          <p:cNvPr id="7171" name="Content Placeholder 2">
            <a:extLst>
              <a:ext uri="{FF2B5EF4-FFF2-40B4-BE49-F238E27FC236}">
                <a16:creationId xmlns:a16="http://schemas.microsoft.com/office/drawing/2014/main" id="{600EBF18-B082-4E64-8D47-D0A29D0EB5C3}"/>
              </a:ext>
            </a:extLst>
          </p:cNvPr>
          <p:cNvSpPr>
            <a:spLocks noGrp="1" noChangeArrowheads="1"/>
          </p:cNvSpPr>
          <p:nvPr>
            <p:ph idx="1"/>
          </p:nvPr>
        </p:nvSpPr>
        <p:spPr/>
        <p:txBody>
          <a:bodyPr/>
          <a:lstStyle/>
          <a:p>
            <a:r>
              <a:rPr lang="en-CA" altLang="en-US"/>
              <a:t> </a:t>
            </a:r>
            <a:r>
              <a:rPr lang="en-CA" altLang="en-US" sz="4000"/>
              <a:t>Types of Eclipses</a:t>
            </a:r>
          </a:p>
          <a:p>
            <a:pPr>
              <a:buFont typeface="Wingdings" panose="05000000000000000000" pitchFamily="2" charset="2"/>
              <a:buChar char="ü"/>
            </a:pPr>
            <a:r>
              <a:rPr lang="en-CA" altLang="en-US" sz="4000"/>
              <a:t> Solar Eclipse- occurs when the moon is between the sun and the earth. Occurs during the day.</a:t>
            </a:r>
          </a:p>
          <a:p>
            <a:pPr>
              <a:buFont typeface="Wingdings" panose="05000000000000000000" pitchFamily="2" charset="2"/>
              <a:buChar char="ü"/>
            </a:pPr>
            <a:r>
              <a:rPr lang="en-CA" altLang="en-US" sz="4000"/>
              <a:t> Lunar Eclipse – occurs when the earth is between the sun and the moon. Occurs at night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 calcmode="lin" valueType="num">
                                      <p:cBhvr>
                                        <p:cTn id="14" dur="10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7171">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7171">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71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 calcmode="lin" valueType="num">
                                      <p:cBhvr>
                                        <p:cTn id="22" dur="10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7171">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7171">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B3ED-6796-49E0-8F07-0E50A97E1B26}"/>
              </a:ext>
            </a:extLst>
          </p:cNvPr>
          <p:cNvSpPr>
            <a:spLocks noGrp="1"/>
          </p:cNvSpPr>
          <p:nvPr>
            <p:ph type="title"/>
          </p:nvPr>
        </p:nvSpPr>
        <p:spPr/>
        <p:txBody>
          <a:bodyPr/>
          <a:lstStyle/>
          <a:p>
            <a:r>
              <a:rPr lang="en-US" dirty="0"/>
              <a:t>The mirage cont’d.</a:t>
            </a:r>
            <a:endParaRPr lang="en-UG" dirty="0"/>
          </a:p>
        </p:txBody>
      </p:sp>
      <p:pic>
        <p:nvPicPr>
          <p:cNvPr id="4" name="Mirage _ An optical illusion _ What is a Mirage and Why do we see a Mirage - YouTube (360p)">
            <a:hlinkClick r:id="" action="ppaction://media"/>
            <a:extLst>
              <a:ext uri="{FF2B5EF4-FFF2-40B4-BE49-F238E27FC236}">
                <a16:creationId xmlns:a16="http://schemas.microsoft.com/office/drawing/2014/main" id="{25F0F53C-B965-466E-99BA-9B1C95915074}"/>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371600"/>
            <a:ext cx="9144000" cy="5486400"/>
          </a:xfrm>
          <a:prstGeom prst="rect">
            <a:avLst/>
          </a:prstGeom>
        </p:spPr>
      </p:pic>
    </p:spTree>
    <p:extLst>
      <p:ext uri="{BB962C8B-B14F-4D97-AF65-F5344CB8AC3E}">
        <p14:creationId xmlns:p14="http://schemas.microsoft.com/office/powerpoint/2010/main" val="290026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13B9-CBC0-4010-98C8-9EC9BF10C76F}"/>
              </a:ext>
            </a:extLst>
          </p:cNvPr>
          <p:cNvSpPr>
            <a:spLocks noGrp="1"/>
          </p:cNvSpPr>
          <p:nvPr>
            <p:ph type="title"/>
          </p:nvPr>
        </p:nvSpPr>
        <p:spPr/>
        <p:txBody>
          <a:bodyPr/>
          <a:lstStyle/>
          <a:p>
            <a:r>
              <a:rPr lang="en-US" dirty="0"/>
              <a:t>4.</a:t>
            </a:r>
            <a:r>
              <a:rPr lang="en-US" dirty="0">
                <a:solidFill>
                  <a:srgbClr val="FF0000"/>
                </a:solidFill>
              </a:rPr>
              <a:t>Total internal reflection in prisms</a:t>
            </a:r>
            <a:endParaRPr lang="en-UG" dirty="0">
              <a:solidFill>
                <a:srgbClr val="FF0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0CB586-00F7-49C8-9C58-31BFD1D208BC}"/>
                  </a:ext>
                </a:extLst>
              </p:cNvPr>
              <p:cNvSpPr>
                <a:spLocks noGrp="1"/>
              </p:cNvSpPr>
              <p:nvPr>
                <p:ph idx="1"/>
              </p:nvPr>
            </p:nvSpPr>
            <p:spPr/>
            <p:txBody>
              <a:bodyPr/>
              <a:lstStyle/>
              <a:p>
                <a:r>
                  <a:rPr lang="en-US" dirty="0"/>
                  <a:t> The critical angle of the prisms is about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42</m:t>
                        </m:r>
                      </m:e>
                      <m:sup>
                        <m:r>
                          <a:rPr lang="en-US" b="0" i="1" smtClean="0">
                            <a:latin typeface="Cambria Math" panose="02040503050406030204" pitchFamily="18" charset="0"/>
                          </a:rPr>
                          <m:t>𝑜</m:t>
                        </m:r>
                        <m:r>
                          <a:rPr lang="en-US" b="0" i="1" smtClean="0">
                            <a:latin typeface="Cambria Math" panose="02040503050406030204" pitchFamily="18" charset="0"/>
                          </a:rPr>
                          <m:t> </m:t>
                        </m:r>
                      </m:sup>
                    </m:sSup>
                    <m:r>
                      <a:rPr lang="en-US" b="0" i="0" smtClean="0">
                        <a:latin typeface="Cambria Math" panose="02040503050406030204" pitchFamily="18" charset="0"/>
                      </a:rPr>
                      <m:t> .  </m:t>
                    </m:r>
                  </m:oMath>
                </a14:m>
                <a:endParaRPr lang="en-US" dirty="0"/>
              </a:p>
              <a:p>
                <a:r>
                  <a:rPr lang="en-US" dirty="0"/>
                  <a:t> At angles greater than this, there is total internal reflection at the surface of separation.</a:t>
                </a:r>
              </a:p>
              <a:p>
                <a:r>
                  <a:rPr lang="en-US" dirty="0"/>
                  <a:t> It is because of this effect that Isosceles right angle prisms act like mirror surfaces.</a:t>
                </a:r>
              </a:p>
              <a:p>
                <a:r>
                  <a:rPr lang="en-US" dirty="0"/>
                  <a:t> The prims can be used in place of a mirror to turn a beam of light through and angle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90</m:t>
                        </m:r>
                      </m:e>
                      <m:sup>
                        <m:r>
                          <a:rPr lang="en-US" b="0" i="1" smtClean="0">
                            <a:latin typeface="Cambria Math" panose="02040503050406030204" pitchFamily="18" charset="0"/>
                          </a:rPr>
                          <m:t>𝑜</m:t>
                        </m:r>
                        <m:r>
                          <a:rPr lang="en-US" b="0" i="1" smtClean="0">
                            <a:latin typeface="Cambria Math" panose="02040503050406030204" pitchFamily="18" charset="0"/>
                          </a:rPr>
                          <m:t> </m:t>
                        </m:r>
                      </m:sup>
                    </m:sSup>
                    <m:r>
                      <a:rPr lang="en-US" b="0" i="0" smtClean="0">
                        <a:latin typeface="Cambria Math" panose="02040503050406030204" pitchFamily="18" charset="0"/>
                      </a:rPr>
                      <m:t> .</m:t>
                    </m:r>
                  </m:oMath>
                </a14:m>
                <a:endParaRPr lang="en-UG" dirty="0"/>
              </a:p>
            </p:txBody>
          </p:sp>
        </mc:Choice>
        <mc:Fallback xmlns="">
          <p:sp>
            <p:nvSpPr>
              <p:cNvPr id="3" name="Content Placeholder 2">
                <a:extLst>
                  <a:ext uri="{FF2B5EF4-FFF2-40B4-BE49-F238E27FC236}">
                    <a16:creationId xmlns:a16="http://schemas.microsoft.com/office/drawing/2014/main" id="{3C0CB586-00F7-49C8-9C58-31BFD1D208BC}"/>
                  </a:ext>
                </a:extLst>
              </p:cNvPr>
              <p:cNvSpPr>
                <a:spLocks noGrp="1" noRot="1" noChangeAspect="1" noMove="1" noResize="1" noEditPoints="1" noAdjustHandles="1" noChangeArrowheads="1" noChangeShapeType="1" noTextEdit="1"/>
              </p:cNvSpPr>
              <p:nvPr>
                <p:ph idx="1"/>
              </p:nvPr>
            </p:nvSpPr>
            <p:spPr>
              <a:blipFill>
                <a:blip r:embed="rId2"/>
                <a:stretch>
                  <a:fillRect l="-1673" t="-1779"/>
                </a:stretch>
              </a:blipFill>
            </p:spPr>
            <p:txBody>
              <a:bodyPr/>
              <a:lstStyle/>
              <a:p>
                <a:r>
                  <a:rPr lang="en-UG">
                    <a:noFill/>
                  </a:rPr>
                  <a:t> </a:t>
                </a:r>
              </a:p>
            </p:txBody>
          </p:sp>
        </mc:Fallback>
      </mc:AlternateContent>
    </p:spTree>
    <p:extLst>
      <p:ext uri="{BB962C8B-B14F-4D97-AF65-F5344CB8AC3E}">
        <p14:creationId xmlns:p14="http://schemas.microsoft.com/office/powerpoint/2010/main" val="287369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7A35-522F-445F-B7B0-7CF3323AAFEA}"/>
              </a:ext>
            </a:extLst>
          </p:cNvPr>
          <p:cNvSpPr>
            <a:spLocks noGrp="1"/>
          </p:cNvSpPr>
          <p:nvPr>
            <p:ph type="title"/>
          </p:nvPr>
        </p:nvSpPr>
        <p:spPr/>
        <p:txBody>
          <a:bodyPr/>
          <a:lstStyle/>
          <a:p>
            <a:r>
              <a:rPr lang="en-US" dirty="0"/>
              <a:t>4.</a:t>
            </a:r>
            <a:r>
              <a:rPr lang="en-US" dirty="0">
                <a:solidFill>
                  <a:srgbClr val="FF0000"/>
                </a:solidFill>
              </a:rPr>
              <a:t>Total internal </a:t>
            </a:r>
            <a:r>
              <a:rPr lang="en-US" dirty="0" err="1">
                <a:solidFill>
                  <a:srgbClr val="FF0000"/>
                </a:solidFill>
              </a:rPr>
              <a:t>refletion</a:t>
            </a:r>
            <a:r>
              <a:rPr lang="en-US" dirty="0">
                <a:solidFill>
                  <a:srgbClr val="FF0000"/>
                </a:solidFill>
              </a:rPr>
              <a:t> in prims</a:t>
            </a:r>
            <a:endParaRPr lang="en-UG" dirty="0">
              <a:solidFill>
                <a:srgbClr val="FF0000"/>
              </a:solidFill>
            </a:endParaRPr>
          </a:p>
        </p:txBody>
      </p:sp>
      <p:pic>
        <p:nvPicPr>
          <p:cNvPr id="4" name="Content Placeholder 3" descr="https://hi-static.z-dn.net/files/d10/0201eed03505c0564cf6b22f756a9a09.jpeg">
            <a:extLst>
              <a:ext uri="{FF2B5EF4-FFF2-40B4-BE49-F238E27FC236}">
                <a16:creationId xmlns:a16="http://schemas.microsoft.com/office/drawing/2014/main" id="{43C96AE0-805A-4518-9DA6-4274E372300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Tree>
    <p:extLst>
      <p:ext uri="{BB962C8B-B14F-4D97-AF65-F5344CB8AC3E}">
        <p14:creationId xmlns:p14="http://schemas.microsoft.com/office/powerpoint/2010/main" val="3449562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84ED-BCFE-414B-9073-25C512E1331A}"/>
              </a:ext>
            </a:extLst>
          </p:cNvPr>
          <p:cNvSpPr>
            <a:spLocks noGrp="1"/>
          </p:cNvSpPr>
          <p:nvPr>
            <p:ph type="title"/>
          </p:nvPr>
        </p:nvSpPr>
        <p:spPr/>
        <p:txBody>
          <a:bodyPr/>
          <a:lstStyle/>
          <a:p>
            <a:r>
              <a:rPr lang="en-US" b="1" dirty="0">
                <a:solidFill>
                  <a:srgbClr val="FF0000"/>
                </a:solidFill>
              </a:rPr>
              <a:t>Totally reflecting prims</a:t>
            </a:r>
            <a:endParaRPr lang="en-UG" b="1" dirty="0">
              <a:solidFill>
                <a:srgbClr val="FF0000"/>
              </a:solidFill>
            </a:endParaRPr>
          </a:p>
        </p:txBody>
      </p:sp>
      <p:sp>
        <p:nvSpPr>
          <p:cNvPr id="3" name="Content Placeholder 2">
            <a:extLst>
              <a:ext uri="{FF2B5EF4-FFF2-40B4-BE49-F238E27FC236}">
                <a16:creationId xmlns:a16="http://schemas.microsoft.com/office/drawing/2014/main" id="{B6C939A4-74F2-4C89-9454-3852B9A87282}"/>
              </a:ext>
            </a:extLst>
          </p:cNvPr>
          <p:cNvSpPr>
            <a:spLocks noGrp="1"/>
          </p:cNvSpPr>
          <p:nvPr>
            <p:ph idx="1"/>
          </p:nvPr>
        </p:nvSpPr>
        <p:spPr/>
        <p:txBody>
          <a:bodyPr/>
          <a:lstStyle/>
          <a:p>
            <a:r>
              <a:rPr lang="en-US" dirty="0"/>
              <a:t> </a:t>
            </a:r>
            <a:r>
              <a:rPr lang="en-US" sz="4400" dirty="0"/>
              <a:t>Prisms are preferred to be used in submarine periscopes because ;</a:t>
            </a:r>
          </a:p>
          <a:p>
            <a:pPr>
              <a:buFont typeface="Wingdings" panose="05000000000000000000" pitchFamily="2" charset="2"/>
              <a:buChar char="ü"/>
            </a:pPr>
            <a:r>
              <a:rPr lang="en-US" sz="4400" dirty="0"/>
              <a:t> They produce clear image.</a:t>
            </a:r>
          </a:p>
          <a:p>
            <a:pPr>
              <a:buFont typeface="Wingdings" panose="05000000000000000000" pitchFamily="2" charset="2"/>
              <a:buChar char="ü"/>
            </a:pPr>
            <a:r>
              <a:rPr lang="en-US" sz="4400" dirty="0"/>
              <a:t> They do not tarnish and deteriorate the image like mirrors. Plane mirrors produce multiple images .</a:t>
            </a:r>
            <a:endParaRPr lang="en-UG" sz="4400" dirty="0"/>
          </a:p>
        </p:txBody>
      </p:sp>
    </p:spTree>
    <p:extLst>
      <p:ext uri="{BB962C8B-B14F-4D97-AF65-F5344CB8AC3E}">
        <p14:creationId xmlns:p14="http://schemas.microsoft.com/office/powerpoint/2010/main" val="4434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29AA-7714-4928-A856-90D1CC4FF944}"/>
              </a:ext>
            </a:extLst>
          </p:cNvPr>
          <p:cNvSpPr>
            <a:spLocks noGrp="1"/>
          </p:cNvSpPr>
          <p:nvPr>
            <p:ph type="title"/>
          </p:nvPr>
        </p:nvSpPr>
        <p:spPr/>
        <p:txBody>
          <a:bodyPr/>
          <a:lstStyle/>
          <a:p>
            <a:r>
              <a:rPr lang="en-US" dirty="0"/>
              <a:t>5.</a:t>
            </a:r>
            <a:r>
              <a:rPr lang="en-US" sz="5400" dirty="0">
                <a:solidFill>
                  <a:srgbClr val="FF0000"/>
                </a:solidFill>
              </a:rPr>
              <a:t>Radio waves</a:t>
            </a:r>
            <a:r>
              <a:rPr lang="en-US" dirty="0">
                <a:solidFill>
                  <a:srgbClr val="FF0000"/>
                </a:solidFill>
              </a:rPr>
              <a:t>.</a:t>
            </a:r>
            <a:endParaRPr lang="en-UG" dirty="0">
              <a:solidFill>
                <a:srgbClr val="FF0000"/>
              </a:solidFill>
            </a:endParaRPr>
          </a:p>
        </p:txBody>
      </p:sp>
      <p:sp>
        <p:nvSpPr>
          <p:cNvPr id="3" name="Content Placeholder 2">
            <a:extLst>
              <a:ext uri="{FF2B5EF4-FFF2-40B4-BE49-F238E27FC236}">
                <a16:creationId xmlns:a16="http://schemas.microsoft.com/office/drawing/2014/main" id="{8DD32914-0001-4C2E-AE55-F4DF6197BCD9}"/>
              </a:ext>
            </a:extLst>
          </p:cNvPr>
          <p:cNvSpPr>
            <a:spLocks noGrp="1"/>
          </p:cNvSpPr>
          <p:nvPr>
            <p:ph idx="1"/>
          </p:nvPr>
        </p:nvSpPr>
        <p:spPr/>
        <p:txBody>
          <a:bodyPr/>
          <a:lstStyle/>
          <a:p>
            <a:pPr>
              <a:buFont typeface="Wingdings" panose="05000000000000000000" pitchFamily="2" charset="2"/>
              <a:buChar char="Ø"/>
            </a:pPr>
            <a:r>
              <a:rPr lang="en-US" dirty="0"/>
              <a:t> When radio waves are sent from a transmitting station on the earth, the waves soon enter a region of high density of electrons called an Appleton layer well above the earth. </a:t>
            </a:r>
          </a:p>
          <a:p>
            <a:pPr>
              <a:buFont typeface="Wingdings" panose="05000000000000000000" pitchFamily="2" charset="2"/>
              <a:buChar char="Ø"/>
            </a:pPr>
            <a:r>
              <a:rPr lang="en-US" dirty="0"/>
              <a:t>The radio waves are then refracted away from the normal in this layer. </a:t>
            </a:r>
          </a:p>
          <a:p>
            <a:pPr>
              <a:buFont typeface="Wingdings" panose="05000000000000000000" pitchFamily="2" charset="2"/>
              <a:buChar char="Ø"/>
            </a:pPr>
            <a:r>
              <a:rPr lang="en-US" dirty="0"/>
              <a:t>At some height or altitude, total internal reflection occurs and the waves begin to move downwards towards a receiving station on earth</a:t>
            </a:r>
            <a:endParaRPr lang="en-UG" dirty="0"/>
          </a:p>
        </p:txBody>
      </p:sp>
    </p:spTree>
    <p:extLst>
      <p:ext uri="{BB962C8B-B14F-4D97-AF65-F5344CB8AC3E}">
        <p14:creationId xmlns:p14="http://schemas.microsoft.com/office/powerpoint/2010/main" val="24812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F0D6-5228-4CA3-B157-2C282A31A434}"/>
              </a:ext>
            </a:extLst>
          </p:cNvPr>
          <p:cNvSpPr>
            <a:spLocks noGrp="1"/>
          </p:cNvSpPr>
          <p:nvPr>
            <p:ph type="title"/>
          </p:nvPr>
        </p:nvSpPr>
        <p:spPr/>
        <p:txBody>
          <a:bodyPr/>
          <a:lstStyle/>
          <a:p>
            <a:r>
              <a:rPr lang="en-US" dirty="0"/>
              <a:t>Real and Apparent depth </a:t>
            </a:r>
            <a:endParaRPr lang="en-UG" dirty="0"/>
          </a:p>
        </p:txBody>
      </p:sp>
      <p:pic>
        <p:nvPicPr>
          <p:cNvPr id="4" name="Content Placeholder 3">
            <a:extLst>
              <a:ext uri="{FF2B5EF4-FFF2-40B4-BE49-F238E27FC236}">
                <a16:creationId xmlns:a16="http://schemas.microsoft.com/office/drawing/2014/main" id="{E984FB11-EF05-43C3-AF01-77376EC739E2}"/>
              </a:ext>
            </a:extLst>
          </p:cNvPr>
          <p:cNvPicPr>
            <a:picLocks noGrp="1" noChangeAspect="1"/>
          </p:cNvPicPr>
          <p:nvPr>
            <p:ph idx="1"/>
          </p:nvPr>
        </p:nvPicPr>
        <p:blipFill>
          <a:blip r:embed="rId2"/>
          <a:stretch>
            <a:fillRect/>
          </a:stretch>
        </p:blipFill>
        <p:spPr>
          <a:xfrm>
            <a:off x="467544" y="1400876"/>
            <a:ext cx="7938592" cy="5486400"/>
          </a:xfrm>
          <a:prstGeom prst="rect">
            <a:avLst/>
          </a:prstGeom>
        </p:spPr>
      </p:pic>
    </p:spTree>
    <p:extLst>
      <p:ext uri="{BB962C8B-B14F-4D97-AF65-F5344CB8AC3E}">
        <p14:creationId xmlns:p14="http://schemas.microsoft.com/office/powerpoint/2010/main" val="1932220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7BD9D-B10D-4F57-98D6-88DBE79F200D}"/>
              </a:ext>
            </a:extLst>
          </p:cNvPr>
          <p:cNvSpPr>
            <a:spLocks noGrp="1"/>
          </p:cNvSpPr>
          <p:nvPr>
            <p:ph type="title"/>
          </p:nvPr>
        </p:nvSpPr>
        <p:spPr/>
        <p:txBody>
          <a:bodyPr/>
          <a:lstStyle/>
          <a:p>
            <a:r>
              <a:rPr lang="en-US" dirty="0">
                <a:solidFill>
                  <a:srgbClr val="FF0000"/>
                </a:solidFill>
              </a:rPr>
              <a:t>Real and Apparent depth</a:t>
            </a:r>
            <a:endParaRPr lang="en-UG" dirty="0">
              <a:solidFill>
                <a:srgbClr val="FF0000"/>
              </a:solidFill>
            </a:endParaRPr>
          </a:p>
        </p:txBody>
      </p:sp>
      <p:sp>
        <p:nvSpPr>
          <p:cNvPr id="3" name="Content Placeholder 2">
            <a:extLst>
              <a:ext uri="{FF2B5EF4-FFF2-40B4-BE49-F238E27FC236}">
                <a16:creationId xmlns:a16="http://schemas.microsoft.com/office/drawing/2014/main" id="{A3B55DE2-92F8-4FC0-BB77-EDEC8D5D270A}"/>
              </a:ext>
            </a:extLst>
          </p:cNvPr>
          <p:cNvSpPr>
            <a:spLocks noGrp="1"/>
          </p:cNvSpPr>
          <p:nvPr>
            <p:ph idx="1"/>
          </p:nvPr>
        </p:nvSpPr>
        <p:spPr/>
        <p:txBody>
          <a:bodyPr/>
          <a:lstStyle/>
          <a:p>
            <a:r>
              <a:rPr lang="en-US" dirty="0"/>
              <a:t> Real depth is the depth where the object is actually placed under the transparent medium.</a:t>
            </a:r>
          </a:p>
          <a:p>
            <a:r>
              <a:rPr lang="en-US" dirty="0"/>
              <a:t>Real depth is the actual height of the medium in its desired dimensions.</a:t>
            </a:r>
          </a:p>
          <a:p>
            <a:r>
              <a:rPr lang="en-US" dirty="0"/>
              <a:t> Apparent depth is where the object appears to be when observed through a transparent medium of different optical density to that of the surrounding.</a:t>
            </a:r>
            <a:endParaRPr lang="en-UG" dirty="0"/>
          </a:p>
        </p:txBody>
      </p:sp>
    </p:spTree>
    <p:extLst>
      <p:ext uri="{BB962C8B-B14F-4D97-AF65-F5344CB8AC3E}">
        <p14:creationId xmlns:p14="http://schemas.microsoft.com/office/powerpoint/2010/main" val="38543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9FD4-2645-4D34-8B5C-9EFB33D342AB}"/>
              </a:ext>
            </a:extLst>
          </p:cNvPr>
          <p:cNvSpPr>
            <a:spLocks noGrp="1"/>
          </p:cNvSpPr>
          <p:nvPr>
            <p:ph type="title"/>
          </p:nvPr>
        </p:nvSpPr>
        <p:spPr/>
        <p:txBody>
          <a:bodyPr/>
          <a:lstStyle/>
          <a:p>
            <a:r>
              <a:rPr lang="en-US" sz="6600" dirty="0">
                <a:solidFill>
                  <a:srgbClr val="FF0000"/>
                </a:solidFill>
              </a:rPr>
              <a:t>Refractive index</a:t>
            </a:r>
            <a:endParaRPr lang="en-UG" sz="6600" dirty="0">
              <a:solidFill>
                <a:srgbClr val="FF0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3DDB5F-10DA-41AF-A31A-75EE836D1EB6}"/>
                  </a:ext>
                </a:extLst>
              </p:cNvPr>
              <p:cNvSpPr>
                <a:spLocks noGrp="1"/>
              </p:cNvSpPr>
              <p:nvPr>
                <p:ph idx="1"/>
              </p:nvPr>
            </p:nvSpPr>
            <p:spPr/>
            <p:txBody>
              <a:bodyPr/>
              <a:lstStyle/>
              <a:p>
                <a:r>
                  <a:rPr lang="en-US" dirty="0"/>
                  <a:t> </a:t>
                </a:r>
                <a:r>
                  <a:rPr lang="en-US" sz="3600" dirty="0"/>
                  <a:t>The real depth and apparent depth of an object viewed through a transparent material can be used to determine the refractive index of the material.</a:t>
                </a:r>
              </a:p>
              <a:p>
                <a:r>
                  <a:rPr lang="en-US" sz="3600" dirty="0"/>
                  <a:t> Refractive index, n is related to real and apparent depth by the formula</a:t>
                </a:r>
              </a:p>
              <a:p>
                <a:pPr marL="0" indent="0">
                  <a:buNone/>
                </a:pPr>
                <a:r>
                  <a:rPr lang="en-US" sz="3600" dirty="0">
                    <a:solidFill>
                      <a:schemeClr val="accent2"/>
                    </a:solidFill>
                  </a:rPr>
                  <a:t>                    n=</a:t>
                </a:r>
                <a14:m>
                  <m:oMath xmlns:m="http://schemas.openxmlformats.org/officeDocument/2006/math">
                    <m:f>
                      <m:fPr>
                        <m:ctrlPr>
                          <a:rPr lang="en-US" sz="3600" i="1" smtClean="0">
                            <a:solidFill>
                              <a:schemeClr val="accent2"/>
                            </a:solidFill>
                            <a:latin typeface="Cambria Math" panose="02040503050406030204" pitchFamily="18" charset="0"/>
                          </a:rPr>
                        </m:ctrlPr>
                      </m:fPr>
                      <m:num>
                        <m:r>
                          <a:rPr lang="en-US" sz="3600" b="0" i="1" smtClean="0">
                            <a:solidFill>
                              <a:schemeClr val="accent2"/>
                            </a:solidFill>
                            <a:latin typeface="Cambria Math" panose="02040503050406030204" pitchFamily="18" charset="0"/>
                          </a:rPr>
                          <m:t>𝑅𝑒𝑎𝑙</m:t>
                        </m:r>
                        <m:r>
                          <a:rPr lang="en-US" sz="3600" b="0" i="1" smtClean="0">
                            <a:solidFill>
                              <a:schemeClr val="accent2"/>
                            </a:solidFill>
                            <a:latin typeface="Cambria Math" panose="02040503050406030204" pitchFamily="18" charset="0"/>
                          </a:rPr>
                          <m:t> </m:t>
                        </m:r>
                        <m:r>
                          <a:rPr lang="en-US" sz="3600" b="0" i="1" smtClean="0">
                            <a:solidFill>
                              <a:schemeClr val="accent2"/>
                            </a:solidFill>
                            <a:latin typeface="Cambria Math" panose="02040503050406030204" pitchFamily="18" charset="0"/>
                          </a:rPr>
                          <m:t>𝑑𝑒𝑝𝑡h</m:t>
                        </m:r>
                      </m:num>
                      <m:den>
                        <m:r>
                          <a:rPr lang="en-US" sz="3600" b="0" i="1" smtClean="0">
                            <a:solidFill>
                              <a:schemeClr val="accent2"/>
                            </a:solidFill>
                            <a:latin typeface="Cambria Math" panose="02040503050406030204" pitchFamily="18" charset="0"/>
                          </a:rPr>
                          <m:t>𝐴𝑝𝑝𝑎𝑟𝑒𝑛𝑡</m:t>
                        </m:r>
                        <m:r>
                          <a:rPr lang="en-US" sz="3600" b="0" i="1" smtClean="0">
                            <a:solidFill>
                              <a:schemeClr val="accent2"/>
                            </a:solidFill>
                            <a:latin typeface="Cambria Math" panose="02040503050406030204" pitchFamily="18" charset="0"/>
                          </a:rPr>
                          <m:t> </m:t>
                        </m:r>
                        <m:r>
                          <a:rPr lang="en-US" sz="3600" b="0" i="1" smtClean="0">
                            <a:solidFill>
                              <a:schemeClr val="accent2"/>
                            </a:solidFill>
                            <a:latin typeface="Cambria Math" panose="02040503050406030204" pitchFamily="18" charset="0"/>
                          </a:rPr>
                          <m:t>𝑑𝑒𝑝𝑡h</m:t>
                        </m:r>
                      </m:den>
                    </m:f>
                  </m:oMath>
                </a14:m>
                <a:endParaRPr lang="en-UG" sz="3600" dirty="0"/>
              </a:p>
            </p:txBody>
          </p:sp>
        </mc:Choice>
        <mc:Fallback xmlns="">
          <p:sp>
            <p:nvSpPr>
              <p:cNvPr id="3" name="Content Placeholder 2">
                <a:extLst>
                  <a:ext uri="{FF2B5EF4-FFF2-40B4-BE49-F238E27FC236}">
                    <a16:creationId xmlns:a16="http://schemas.microsoft.com/office/drawing/2014/main" id="{223DDB5F-10DA-41AF-A31A-75EE836D1EB6}"/>
                  </a:ext>
                </a:extLst>
              </p:cNvPr>
              <p:cNvSpPr>
                <a:spLocks noGrp="1" noRot="1" noChangeAspect="1" noMove="1" noResize="1" noEditPoints="1" noAdjustHandles="1" noChangeArrowheads="1" noChangeShapeType="1" noTextEdit="1"/>
              </p:cNvSpPr>
              <p:nvPr>
                <p:ph idx="1"/>
              </p:nvPr>
            </p:nvSpPr>
            <p:spPr>
              <a:blipFill>
                <a:blip r:embed="rId2"/>
                <a:stretch>
                  <a:fillRect l="-1964" t="-2160"/>
                </a:stretch>
              </a:blipFill>
            </p:spPr>
            <p:txBody>
              <a:bodyPr/>
              <a:lstStyle/>
              <a:p>
                <a:r>
                  <a:rPr lang="en-UG">
                    <a:noFill/>
                  </a:rPr>
                  <a:t> </a:t>
                </a:r>
              </a:p>
            </p:txBody>
          </p:sp>
        </mc:Fallback>
      </mc:AlternateContent>
    </p:spTree>
    <p:extLst>
      <p:ext uri="{BB962C8B-B14F-4D97-AF65-F5344CB8AC3E}">
        <p14:creationId xmlns:p14="http://schemas.microsoft.com/office/powerpoint/2010/main" val="42933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E6F9-134F-4A7D-A09D-0D62380C810A}"/>
              </a:ext>
            </a:extLst>
          </p:cNvPr>
          <p:cNvSpPr>
            <a:spLocks noGrp="1"/>
          </p:cNvSpPr>
          <p:nvPr>
            <p:ph type="title"/>
          </p:nvPr>
        </p:nvSpPr>
        <p:spPr/>
        <p:txBody>
          <a:bodyPr/>
          <a:lstStyle/>
          <a:p>
            <a:r>
              <a:rPr lang="en-US" dirty="0">
                <a:solidFill>
                  <a:srgbClr val="FF0000"/>
                </a:solidFill>
              </a:rPr>
              <a:t>Real and apparent depth</a:t>
            </a:r>
            <a:endParaRPr lang="en-UG" dirty="0">
              <a:solidFill>
                <a:srgbClr val="FF0000"/>
              </a:solidFill>
            </a:endParaRPr>
          </a:p>
        </p:txBody>
      </p:sp>
      <p:pic>
        <p:nvPicPr>
          <p:cNvPr id="4" name="Real Depth and Apparent Depth - YouTube (360p)">
            <a:hlinkClick r:id="" action="ppaction://media"/>
            <a:extLst>
              <a:ext uri="{FF2B5EF4-FFF2-40B4-BE49-F238E27FC236}">
                <a16:creationId xmlns:a16="http://schemas.microsoft.com/office/drawing/2014/main" id="{A55832A2-AD66-4E4D-BCF2-F91DA53D38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4800600"/>
          </a:xfrm>
        </p:spPr>
      </p:pic>
    </p:spTree>
    <p:extLst>
      <p:ext uri="{BB962C8B-B14F-4D97-AF65-F5344CB8AC3E}">
        <p14:creationId xmlns:p14="http://schemas.microsoft.com/office/powerpoint/2010/main" val="164406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F984-BD3A-423A-84E6-E39420D97238}"/>
              </a:ext>
            </a:extLst>
          </p:cNvPr>
          <p:cNvSpPr>
            <a:spLocks noGrp="1"/>
          </p:cNvSpPr>
          <p:nvPr>
            <p:ph type="title"/>
          </p:nvPr>
        </p:nvSpPr>
        <p:spPr>
          <a:xfrm>
            <a:off x="304800" y="228600"/>
            <a:ext cx="8534400" cy="968152"/>
          </a:xfrm>
        </p:spPr>
        <p:txBody>
          <a:bodyPr/>
          <a:lstStyle/>
          <a:p>
            <a:pPr algn="l"/>
            <a:r>
              <a:rPr lang="en-US" dirty="0">
                <a:solidFill>
                  <a:schemeClr val="accent2"/>
                </a:solidFill>
              </a:rPr>
              <a:t>Example </a:t>
            </a:r>
            <a:endParaRPr lang="en-UG" dirty="0">
              <a:solidFill>
                <a:schemeClr val="accent2"/>
              </a:solidFill>
            </a:endParaRPr>
          </a:p>
        </p:txBody>
      </p:sp>
      <p:pic>
        <p:nvPicPr>
          <p:cNvPr id="4" name="Content Placeholder 3">
            <a:extLst>
              <a:ext uri="{FF2B5EF4-FFF2-40B4-BE49-F238E27FC236}">
                <a16:creationId xmlns:a16="http://schemas.microsoft.com/office/drawing/2014/main" id="{8936C75C-70D6-4766-A1A5-3A6E2B17BF60}"/>
              </a:ext>
            </a:extLst>
          </p:cNvPr>
          <p:cNvPicPr>
            <a:picLocks noGrp="1" noChangeAspect="1"/>
          </p:cNvPicPr>
          <p:nvPr>
            <p:ph idx="1"/>
          </p:nvPr>
        </p:nvPicPr>
        <p:blipFill>
          <a:blip r:embed="rId2"/>
          <a:stretch>
            <a:fillRect/>
          </a:stretch>
        </p:blipFill>
        <p:spPr>
          <a:xfrm>
            <a:off x="0" y="1052736"/>
            <a:ext cx="9144000" cy="5805263"/>
          </a:xfrm>
          <a:prstGeom prst="rect">
            <a:avLst/>
          </a:prstGeom>
        </p:spPr>
      </p:pic>
    </p:spTree>
    <p:extLst>
      <p:ext uri="{BB962C8B-B14F-4D97-AF65-F5344CB8AC3E}">
        <p14:creationId xmlns:p14="http://schemas.microsoft.com/office/powerpoint/2010/main" val="319480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BFBA6F5-B954-4214-8B7A-1CABFB05E1C3}"/>
              </a:ext>
            </a:extLst>
          </p:cNvPr>
          <p:cNvSpPr>
            <a:spLocks noGrp="1" noChangeArrowheads="1"/>
          </p:cNvSpPr>
          <p:nvPr>
            <p:ph type="title"/>
          </p:nvPr>
        </p:nvSpPr>
        <p:spPr/>
        <p:txBody>
          <a:bodyPr/>
          <a:lstStyle/>
          <a:p>
            <a:endParaRPr lang="en-CA" altLang="en-US"/>
          </a:p>
        </p:txBody>
      </p:sp>
      <p:pic>
        <p:nvPicPr>
          <p:cNvPr id="8195" name="Content Placeholder 3">
            <a:extLst>
              <a:ext uri="{FF2B5EF4-FFF2-40B4-BE49-F238E27FC236}">
                <a16:creationId xmlns:a16="http://schemas.microsoft.com/office/drawing/2014/main" id="{04EDBE02-F1B3-4E93-AA85-98BE5D7D28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1338" y="0"/>
            <a:ext cx="10369551" cy="77501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anim calcmode="lin" valueType="num">
                                      <p:cBhvr>
                                        <p:cTn id="8" dur="2000" fill="hold"/>
                                        <p:tgtEl>
                                          <p:spTgt spid="8195"/>
                                        </p:tgtEl>
                                        <p:attrNameLst>
                                          <p:attrName>ppt_w</p:attrName>
                                        </p:attrNameLst>
                                      </p:cBhvr>
                                      <p:tavLst>
                                        <p:tav tm="0" fmla="#ppt_w*sin(2.5*pi*$)">
                                          <p:val>
                                            <p:fltVal val="0"/>
                                          </p:val>
                                        </p:tav>
                                        <p:tav tm="100000">
                                          <p:val>
                                            <p:fltVal val="1"/>
                                          </p:val>
                                        </p:tav>
                                      </p:tavLst>
                                    </p:anim>
                                    <p:anim calcmode="lin" valueType="num">
                                      <p:cBhvr>
                                        <p:cTn id="9" dur="2000" fill="hold"/>
                                        <p:tgtEl>
                                          <p:spTgt spid="8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034A-A20A-499F-B4F6-893A309966E1}"/>
              </a:ext>
            </a:extLst>
          </p:cNvPr>
          <p:cNvSpPr>
            <a:spLocks noGrp="1"/>
          </p:cNvSpPr>
          <p:nvPr>
            <p:ph type="title"/>
          </p:nvPr>
        </p:nvSpPr>
        <p:spPr>
          <a:xfrm>
            <a:off x="304800" y="228600"/>
            <a:ext cx="8534400" cy="968152"/>
          </a:xfrm>
        </p:spPr>
        <p:txBody>
          <a:bodyPr/>
          <a:lstStyle/>
          <a:p>
            <a:pPr algn="l"/>
            <a:r>
              <a:rPr lang="en-US" dirty="0">
                <a:solidFill>
                  <a:schemeClr val="accent2"/>
                </a:solidFill>
              </a:rPr>
              <a:t>Example 2</a:t>
            </a:r>
            <a:endParaRPr lang="en-UG" dirty="0">
              <a:solidFill>
                <a:schemeClr val="accent2"/>
              </a:solidFill>
            </a:endParaRPr>
          </a:p>
        </p:txBody>
      </p:sp>
      <p:pic>
        <p:nvPicPr>
          <p:cNvPr id="4" name="Content Placeholder 3">
            <a:extLst>
              <a:ext uri="{FF2B5EF4-FFF2-40B4-BE49-F238E27FC236}">
                <a16:creationId xmlns:a16="http://schemas.microsoft.com/office/drawing/2014/main" id="{B4455851-E496-438B-BC61-4BF264D90E58}"/>
              </a:ext>
            </a:extLst>
          </p:cNvPr>
          <p:cNvPicPr>
            <a:picLocks noGrp="1" noChangeAspect="1"/>
          </p:cNvPicPr>
          <p:nvPr>
            <p:ph idx="1"/>
          </p:nvPr>
        </p:nvPicPr>
        <p:blipFill>
          <a:blip r:embed="rId2"/>
          <a:stretch>
            <a:fillRect/>
          </a:stretch>
        </p:blipFill>
        <p:spPr>
          <a:xfrm>
            <a:off x="0" y="1052736"/>
            <a:ext cx="9144000" cy="5805263"/>
          </a:xfrm>
          <a:prstGeom prst="rect">
            <a:avLst/>
          </a:prstGeom>
        </p:spPr>
      </p:pic>
    </p:spTree>
    <p:extLst>
      <p:ext uri="{BB962C8B-B14F-4D97-AF65-F5344CB8AC3E}">
        <p14:creationId xmlns:p14="http://schemas.microsoft.com/office/powerpoint/2010/main" val="1431916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B7B7-CC49-4AC1-9CB5-5011BCF9624A}"/>
              </a:ext>
            </a:extLst>
          </p:cNvPr>
          <p:cNvSpPr>
            <a:spLocks noGrp="1"/>
          </p:cNvSpPr>
          <p:nvPr>
            <p:ph type="title"/>
          </p:nvPr>
        </p:nvSpPr>
        <p:spPr/>
        <p:txBody>
          <a:bodyPr/>
          <a:lstStyle/>
          <a:p>
            <a:pPr algn="l"/>
            <a:r>
              <a:rPr lang="en-US" dirty="0">
                <a:solidFill>
                  <a:schemeClr val="accent2"/>
                </a:solidFill>
              </a:rPr>
              <a:t>Effects of refraction</a:t>
            </a:r>
            <a:endParaRPr lang="en-UG" dirty="0">
              <a:solidFill>
                <a:schemeClr val="accent2"/>
              </a:solidFill>
            </a:endParaRPr>
          </a:p>
        </p:txBody>
      </p:sp>
      <p:sp>
        <p:nvSpPr>
          <p:cNvPr id="3" name="Content Placeholder 2">
            <a:extLst>
              <a:ext uri="{FF2B5EF4-FFF2-40B4-BE49-F238E27FC236}">
                <a16:creationId xmlns:a16="http://schemas.microsoft.com/office/drawing/2014/main" id="{7289BC98-A577-41ED-9CD2-70ED3784ECEA}"/>
              </a:ext>
            </a:extLst>
          </p:cNvPr>
          <p:cNvSpPr>
            <a:spLocks noGrp="1"/>
          </p:cNvSpPr>
          <p:nvPr>
            <p:ph idx="1"/>
          </p:nvPr>
        </p:nvSpPr>
        <p:spPr/>
        <p:txBody>
          <a:bodyPr/>
          <a:lstStyle/>
          <a:p>
            <a:r>
              <a:rPr lang="en-US" dirty="0"/>
              <a:t> </a:t>
            </a:r>
            <a:r>
              <a:rPr lang="en-US" sz="4400" dirty="0"/>
              <a:t>Ponds and pools appear shallower than their actual depth.</a:t>
            </a:r>
          </a:p>
          <a:p>
            <a:r>
              <a:rPr lang="en-US" sz="4400" dirty="0"/>
              <a:t> This is because light rays from the bottom are refracted away from the normal at the water to air boundary</a:t>
            </a:r>
            <a:endParaRPr lang="en-UG" sz="4400" dirty="0"/>
          </a:p>
        </p:txBody>
      </p:sp>
    </p:spTree>
    <p:extLst>
      <p:ext uri="{BB962C8B-B14F-4D97-AF65-F5344CB8AC3E}">
        <p14:creationId xmlns:p14="http://schemas.microsoft.com/office/powerpoint/2010/main" val="37786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C2EC-D644-4FC0-A57B-AA30A139B31E}"/>
              </a:ext>
            </a:extLst>
          </p:cNvPr>
          <p:cNvSpPr>
            <a:spLocks noGrp="1"/>
          </p:cNvSpPr>
          <p:nvPr>
            <p:ph type="title"/>
          </p:nvPr>
        </p:nvSpPr>
        <p:spPr/>
        <p:txBody>
          <a:bodyPr/>
          <a:lstStyle/>
          <a:p>
            <a:endParaRPr lang="en-UG"/>
          </a:p>
        </p:txBody>
      </p:sp>
      <p:pic>
        <p:nvPicPr>
          <p:cNvPr id="4" name="Content Placeholder 3">
            <a:extLst>
              <a:ext uri="{FF2B5EF4-FFF2-40B4-BE49-F238E27FC236}">
                <a16:creationId xmlns:a16="http://schemas.microsoft.com/office/drawing/2014/main" id="{69D34838-82D7-4AAB-B51C-A4B0D2A72E2E}"/>
              </a:ext>
            </a:extLst>
          </p:cNvPr>
          <p:cNvPicPr>
            <a:picLocks noGrp="1" noChangeAspect="1"/>
          </p:cNvPicPr>
          <p:nvPr>
            <p:ph idx="1"/>
          </p:nvPr>
        </p:nvPicPr>
        <p:blipFill>
          <a:blip r:embed="rId2"/>
          <a:stretch>
            <a:fillRect/>
          </a:stretch>
        </p:blipFill>
        <p:spPr>
          <a:xfrm>
            <a:off x="0" y="228600"/>
            <a:ext cx="9144000" cy="6629399"/>
          </a:xfrm>
          <a:prstGeom prst="rect">
            <a:avLst/>
          </a:prstGeom>
        </p:spPr>
      </p:pic>
    </p:spTree>
    <p:extLst>
      <p:ext uri="{BB962C8B-B14F-4D97-AF65-F5344CB8AC3E}">
        <p14:creationId xmlns:p14="http://schemas.microsoft.com/office/powerpoint/2010/main" val="3685316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8A96-0A22-4079-8CCD-12C302151A8F}"/>
              </a:ext>
            </a:extLst>
          </p:cNvPr>
          <p:cNvSpPr>
            <a:spLocks noGrp="1"/>
          </p:cNvSpPr>
          <p:nvPr>
            <p:ph type="title"/>
          </p:nvPr>
        </p:nvSpPr>
        <p:spPr/>
        <p:txBody>
          <a:bodyPr/>
          <a:lstStyle/>
          <a:p>
            <a:r>
              <a:rPr lang="en-US" dirty="0">
                <a:solidFill>
                  <a:schemeClr val="accent2"/>
                </a:solidFill>
              </a:rPr>
              <a:t>Effects of refraction Cont’d</a:t>
            </a:r>
            <a:endParaRPr lang="en-UG" dirty="0">
              <a:solidFill>
                <a:schemeClr val="accent2"/>
              </a:solidFill>
            </a:endParaRPr>
          </a:p>
        </p:txBody>
      </p:sp>
      <p:sp>
        <p:nvSpPr>
          <p:cNvPr id="3" name="Content Placeholder 2">
            <a:extLst>
              <a:ext uri="{FF2B5EF4-FFF2-40B4-BE49-F238E27FC236}">
                <a16:creationId xmlns:a16="http://schemas.microsoft.com/office/drawing/2014/main" id="{150C2DB1-5C0A-426E-837D-236BD8DC9D85}"/>
              </a:ext>
            </a:extLst>
          </p:cNvPr>
          <p:cNvSpPr>
            <a:spLocks noGrp="1"/>
          </p:cNvSpPr>
          <p:nvPr>
            <p:ph idx="1"/>
          </p:nvPr>
        </p:nvSpPr>
        <p:spPr/>
        <p:txBody>
          <a:bodyPr/>
          <a:lstStyle/>
          <a:p>
            <a:r>
              <a:rPr lang="en-US" dirty="0"/>
              <a:t> </a:t>
            </a:r>
            <a:r>
              <a:rPr lang="en-US" sz="4000" dirty="0"/>
              <a:t>A stick appears bent when partially immersed in a liquid.</a:t>
            </a:r>
          </a:p>
          <a:p>
            <a:r>
              <a:rPr lang="en-US" sz="4000" dirty="0"/>
              <a:t> An object viewed in a dense medium like water appears farer away than it actual distance.</a:t>
            </a:r>
          </a:p>
          <a:p>
            <a:r>
              <a:rPr lang="en-US" sz="4000" dirty="0"/>
              <a:t> Stars seem to be higher than they are.</a:t>
            </a:r>
          </a:p>
          <a:p>
            <a:pPr marL="0" indent="0">
              <a:buNone/>
            </a:pPr>
            <a:endParaRPr lang="en-UG" dirty="0"/>
          </a:p>
        </p:txBody>
      </p:sp>
    </p:spTree>
    <p:extLst>
      <p:ext uri="{BB962C8B-B14F-4D97-AF65-F5344CB8AC3E}">
        <p14:creationId xmlns:p14="http://schemas.microsoft.com/office/powerpoint/2010/main" val="35695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15B1-61A0-4C69-8EAF-562DAFDBCCFA}"/>
              </a:ext>
            </a:extLst>
          </p:cNvPr>
          <p:cNvSpPr>
            <a:spLocks noGrp="1"/>
          </p:cNvSpPr>
          <p:nvPr>
            <p:ph type="title"/>
          </p:nvPr>
        </p:nvSpPr>
        <p:spPr>
          <a:xfrm>
            <a:off x="304800" y="228600"/>
            <a:ext cx="8534400" cy="896144"/>
          </a:xfrm>
        </p:spPr>
        <p:txBody>
          <a:bodyPr/>
          <a:lstStyle/>
          <a:p>
            <a:r>
              <a:rPr lang="en-US" dirty="0"/>
              <a:t>Effects of refraction</a:t>
            </a:r>
            <a:endParaRPr lang="en-UG" dirty="0"/>
          </a:p>
        </p:txBody>
      </p:sp>
      <p:pic>
        <p:nvPicPr>
          <p:cNvPr id="4" name="Real and Apparent Depth - YouTube (360p)">
            <a:hlinkClick r:id="" action="ppaction://media"/>
            <a:extLst>
              <a:ext uri="{FF2B5EF4-FFF2-40B4-BE49-F238E27FC236}">
                <a16:creationId xmlns:a16="http://schemas.microsoft.com/office/drawing/2014/main" id="{A3C8E605-E559-440E-ABD7-605BFB6783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124744"/>
            <a:ext cx="9144000" cy="5040560"/>
          </a:xfrm>
        </p:spPr>
      </p:pic>
    </p:spTree>
    <p:extLst>
      <p:ext uri="{BB962C8B-B14F-4D97-AF65-F5344CB8AC3E}">
        <p14:creationId xmlns:p14="http://schemas.microsoft.com/office/powerpoint/2010/main" val="282433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B645821-8A0C-4D05-84D8-B0985A9DDE3B}"/>
              </a:ext>
            </a:extLst>
          </p:cNvPr>
          <p:cNvSpPr>
            <a:spLocks noGrp="1" noChangeArrowheads="1"/>
          </p:cNvSpPr>
          <p:nvPr>
            <p:ph type="title"/>
          </p:nvPr>
        </p:nvSpPr>
        <p:spPr/>
        <p:txBody>
          <a:bodyPr/>
          <a:lstStyle/>
          <a:p>
            <a:endParaRPr lang="en-CA" altLang="en-US"/>
          </a:p>
        </p:txBody>
      </p:sp>
      <p:pic>
        <p:nvPicPr>
          <p:cNvPr id="27651" name="Content Placeholder 3" descr="Image result for effects of refraction of light">
            <a:extLst>
              <a:ext uri="{FF2B5EF4-FFF2-40B4-BE49-F238E27FC236}">
                <a16:creationId xmlns:a16="http://schemas.microsoft.com/office/drawing/2014/main" id="{5D750208-F881-4D3F-95F8-1352782F0AE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5888"/>
            <a:ext cx="9144000" cy="6913562"/>
          </a:xfrm>
        </p:spPr>
      </p:pic>
    </p:spTree>
    <p:extLst>
      <p:ext uri="{BB962C8B-B14F-4D97-AF65-F5344CB8AC3E}">
        <p14:creationId xmlns:p14="http://schemas.microsoft.com/office/powerpoint/2010/main" val="77337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style.rotation</p:attrName>
                                        </p:attrNameLst>
                                      </p:cBhvr>
                                      <p:tavLst>
                                        <p:tav tm="0">
                                          <p:val>
                                            <p:fltVal val="90"/>
                                          </p:val>
                                        </p:tav>
                                        <p:tav tm="100000">
                                          <p:val>
                                            <p:fltVal val="0"/>
                                          </p:val>
                                        </p:tav>
                                      </p:tavLst>
                                    </p:anim>
                                    <p:animEffect transition="in" filter="fade">
                                      <p:cBhvr>
                                        <p:cTn id="10" dur="1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6874-64FA-413A-8210-9187D2F7161A}"/>
              </a:ext>
            </a:extLst>
          </p:cNvPr>
          <p:cNvSpPr>
            <a:spLocks noGrp="1"/>
          </p:cNvSpPr>
          <p:nvPr>
            <p:ph type="title"/>
          </p:nvPr>
        </p:nvSpPr>
        <p:spPr>
          <a:xfrm>
            <a:off x="304800" y="228601"/>
            <a:ext cx="8534400" cy="896144"/>
          </a:xfrm>
        </p:spPr>
        <p:txBody>
          <a:bodyPr/>
          <a:lstStyle/>
          <a:p>
            <a:pPr algn="l"/>
            <a:r>
              <a:rPr lang="en-US" dirty="0">
                <a:solidFill>
                  <a:schemeClr val="accent2"/>
                </a:solidFill>
              </a:rPr>
              <a:t>Revision questions</a:t>
            </a:r>
            <a:endParaRPr lang="en-UG" dirty="0">
              <a:solidFill>
                <a:schemeClr val="accent2"/>
              </a:solidFill>
            </a:endParaRPr>
          </a:p>
        </p:txBody>
      </p:sp>
      <p:pic>
        <p:nvPicPr>
          <p:cNvPr id="4" name="Content Placeholder 3">
            <a:extLst>
              <a:ext uri="{FF2B5EF4-FFF2-40B4-BE49-F238E27FC236}">
                <a16:creationId xmlns:a16="http://schemas.microsoft.com/office/drawing/2014/main" id="{7B724D58-BD8F-4AED-8A29-1F7095568124}"/>
              </a:ext>
            </a:extLst>
          </p:cNvPr>
          <p:cNvPicPr>
            <a:picLocks noGrp="1" noChangeAspect="1"/>
          </p:cNvPicPr>
          <p:nvPr>
            <p:ph idx="1"/>
          </p:nvPr>
        </p:nvPicPr>
        <p:blipFill>
          <a:blip r:embed="rId2"/>
          <a:stretch>
            <a:fillRect/>
          </a:stretch>
        </p:blipFill>
        <p:spPr>
          <a:xfrm>
            <a:off x="0" y="908721"/>
            <a:ext cx="9144000" cy="5949280"/>
          </a:xfrm>
          <a:prstGeom prst="rect">
            <a:avLst/>
          </a:prstGeom>
        </p:spPr>
      </p:pic>
    </p:spTree>
    <p:extLst>
      <p:ext uri="{BB962C8B-B14F-4D97-AF65-F5344CB8AC3E}">
        <p14:creationId xmlns:p14="http://schemas.microsoft.com/office/powerpoint/2010/main" val="246729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05C9-7CFE-4D56-9939-EEC03844A61D}"/>
              </a:ext>
            </a:extLst>
          </p:cNvPr>
          <p:cNvSpPr>
            <a:spLocks noGrp="1"/>
          </p:cNvSpPr>
          <p:nvPr>
            <p:ph type="title"/>
          </p:nvPr>
        </p:nvSpPr>
        <p:spPr/>
        <p:txBody>
          <a:bodyPr/>
          <a:lstStyle/>
          <a:p>
            <a:endParaRPr lang="en-UG"/>
          </a:p>
        </p:txBody>
      </p:sp>
      <p:pic>
        <p:nvPicPr>
          <p:cNvPr id="4" name="Content Placeholder 3">
            <a:extLst>
              <a:ext uri="{FF2B5EF4-FFF2-40B4-BE49-F238E27FC236}">
                <a16:creationId xmlns:a16="http://schemas.microsoft.com/office/drawing/2014/main" id="{9AE9AF16-0472-4D86-A192-6EDDA69F4D73}"/>
              </a:ext>
            </a:extLst>
          </p:cNvPr>
          <p:cNvPicPr>
            <a:picLocks noGrp="1" noChangeAspect="1"/>
          </p:cNvPicPr>
          <p:nvPr>
            <p:ph idx="1"/>
          </p:nvPr>
        </p:nvPicPr>
        <p:blipFill>
          <a:blip r:embed="rId2"/>
          <a:stretch>
            <a:fillRect/>
          </a:stretch>
        </p:blipFill>
        <p:spPr>
          <a:xfrm>
            <a:off x="0" y="228600"/>
            <a:ext cx="9144000" cy="6629399"/>
          </a:xfrm>
          <a:prstGeom prst="rect">
            <a:avLst/>
          </a:prstGeom>
        </p:spPr>
      </p:pic>
    </p:spTree>
    <p:extLst>
      <p:ext uri="{BB962C8B-B14F-4D97-AF65-F5344CB8AC3E}">
        <p14:creationId xmlns:p14="http://schemas.microsoft.com/office/powerpoint/2010/main" val="2230805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9903-1C2B-4524-BE28-6109CE07CF47}"/>
              </a:ext>
            </a:extLst>
          </p:cNvPr>
          <p:cNvSpPr>
            <a:spLocks noGrp="1"/>
          </p:cNvSpPr>
          <p:nvPr>
            <p:ph type="title"/>
          </p:nvPr>
        </p:nvSpPr>
        <p:spPr/>
        <p:txBody>
          <a:bodyPr/>
          <a:lstStyle/>
          <a:p>
            <a:r>
              <a:rPr lang="en-US" b="1" dirty="0">
                <a:solidFill>
                  <a:srgbClr val="FF0000"/>
                </a:solidFill>
              </a:rPr>
              <a:t>REFRACTION IN GLASS PRISMS</a:t>
            </a:r>
            <a:endParaRPr lang="en-UG" b="1" dirty="0">
              <a:solidFill>
                <a:srgbClr val="FF0000"/>
              </a:solidFill>
            </a:endParaRPr>
          </a:p>
        </p:txBody>
      </p:sp>
      <p:sp>
        <p:nvSpPr>
          <p:cNvPr id="3" name="Content Placeholder 2">
            <a:extLst>
              <a:ext uri="{FF2B5EF4-FFF2-40B4-BE49-F238E27FC236}">
                <a16:creationId xmlns:a16="http://schemas.microsoft.com/office/drawing/2014/main" id="{C2F136AA-763E-420F-996A-06FCA1E3433D}"/>
              </a:ext>
            </a:extLst>
          </p:cNvPr>
          <p:cNvSpPr>
            <a:spLocks noGrp="1"/>
          </p:cNvSpPr>
          <p:nvPr>
            <p:ph idx="1"/>
          </p:nvPr>
        </p:nvSpPr>
        <p:spPr/>
        <p:txBody>
          <a:bodyPr/>
          <a:lstStyle/>
          <a:p>
            <a:r>
              <a:rPr lang="en-US" dirty="0"/>
              <a:t> </a:t>
            </a:r>
            <a:r>
              <a:rPr lang="en-US" sz="3600" dirty="0"/>
              <a:t>A prism is a three dimensional solid with two parallel triangular faces.</a:t>
            </a:r>
          </a:p>
          <a:p>
            <a:r>
              <a:rPr lang="en-US" dirty="0"/>
              <a:t> </a:t>
            </a:r>
            <a:endParaRPr lang="en-UG" dirty="0"/>
          </a:p>
        </p:txBody>
      </p:sp>
      <p:pic>
        <p:nvPicPr>
          <p:cNvPr id="4" name="Picture 3">
            <a:extLst>
              <a:ext uri="{FF2B5EF4-FFF2-40B4-BE49-F238E27FC236}">
                <a16:creationId xmlns:a16="http://schemas.microsoft.com/office/drawing/2014/main" id="{A7356BC4-E73D-4B60-A973-82CF2D589248}"/>
              </a:ext>
            </a:extLst>
          </p:cNvPr>
          <p:cNvPicPr>
            <a:picLocks noChangeAspect="1"/>
          </p:cNvPicPr>
          <p:nvPr/>
        </p:nvPicPr>
        <p:blipFill>
          <a:blip r:embed="rId2"/>
          <a:stretch>
            <a:fillRect/>
          </a:stretch>
        </p:blipFill>
        <p:spPr>
          <a:xfrm>
            <a:off x="0" y="2438399"/>
            <a:ext cx="9144000" cy="4419601"/>
          </a:xfrm>
          <a:prstGeom prst="rect">
            <a:avLst/>
          </a:prstGeom>
        </p:spPr>
      </p:pic>
    </p:spTree>
    <p:extLst>
      <p:ext uri="{BB962C8B-B14F-4D97-AF65-F5344CB8AC3E}">
        <p14:creationId xmlns:p14="http://schemas.microsoft.com/office/powerpoint/2010/main" val="28961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2C84-4538-4401-8D26-B74EB9C1D9B2}"/>
              </a:ext>
            </a:extLst>
          </p:cNvPr>
          <p:cNvSpPr>
            <a:spLocks noGrp="1"/>
          </p:cNvSpPr>
          <p:nvPr>
            <p:ph type="title"/>
          </p:nvPr>
        </p:nvSpPr>
        <p:spPr/>
        <p:txBody>
          <a:bodyPr/>
          <a:lstStyle/>
          <a:p>
            <a:r>
              <a:rPr lang="en-US" sz="5400" b="1" dirty="0">
                <a:solidFill>
                  <a:srgbClr val="FF0000"/>
                </a:solidFill>
              </a:rPr>
              <a:t>Deviation by the prism</a:t>
            </a:r>
            <a:endParaRPr lang="en-UG" sz="5400" b="1" dirty="0">
              <a:solidFill>
                <a:srgbClr val="FF0000"/>
              </a:solidFill>
            </a:endParaRPr>
          </a:p>
        </p:txBody>
      </p:sp>
      <p:sp>
        <p:nvSpPr>
          <p:cNvPr id="3" name="Content Placeholder 2">
            <a:extLst>
              <a:ext uri="{FF2B5EF4-FFF2-40B4-BE49-F238E27FC236}">
                <a16:creationId xmlns:a16="http://schemas.microsoft.com/office/drawing/2014/main" id="{919579AF-A32C-4C7B-9BB7-10835CC1F42C}"/>
              </a:ext>
            </a:extLst>
          </p:cNvPr>
          <p:cNvSpPr>
            <a:spLocks noGrp="1"/>
          </p:cNvSpPr>
          <p:nvPr>
            <p:ph idx="1"/>
          </p:nvPr>
        </p:nvSpPr>
        <p:spPr/>
        <p:txBody>
          <a:bodyPr/>
          <a:lstStyle/>
          <a:p>
            <a:r>
              <a:rPr lang="en-US" dirty="0"/>
              <a:t> </a:t>
            </a:r>
            <a:r>
              <a:rPr lang="en-US" sz="4400" dirty="0"/>
              <a:t>When light passes through a glass prism, the direction of the emergent ray is altered from the initial direction.</a:t>
            </a:r>
          </a:p>
          <a:p>
            <a:r>
              <a:rPr lang="en-US" sz="4400" dirty="0"/>
              <a:t> The angle through which the direction is altered is called deviation, d.</a:t>
            </a:r>
            <a:endParaRPr lang="en-UG" sz="4400" dirty="0"/>
          </a:p>
        </p:txBody>
      </p:sp>
    </p:spTree>
    <p:extLst>
      <p:ext uri="{BB962C8B-B14F-4D97-AF65-F5344CB8AC3E}">
        <p14:creationId xmlns:p14="http://schemas.microsoft.com/office/powerpoint/2010/main" val="18015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6BDF271-F674-498C-B089-AF75ACB77EBC}"/>
              </a:ext>
            </a:extLst>
          </p:cNvPr>
          <p:cNvSpPr>
            <a:spLocks noGrp="1" noChangeArrowheads="1"/>
          </p:cNvSpPr>
          <p:nvPr>
            <p:ph type="title"/>
          </p:nvPr>
        </p:nvSpPr>
        <p:spPr/>
        <p:txBody>
          <a:bodyPr/>
          <a:lstStyle/>
          <a:p>
            <a:r>
              <a:rPr lang="en-CA" altLang="en-US"/>
              <a:t>Shadows cont’d</a:t>
            </a:r>
          </a:p>
        </p:txBody>
      </p:sp>
      <p:pic>
        <p:nvPicPr>
          <p:cNvPr id="4" name="Eclipses of The Moon and The  Sun - YouTube (360p).mp4">
            <a:hlinkClick r:id="" action="ppaction://media"/>
            <a:extLst>
              <a:ext uri="{FF2B5EF4-FFF2-40B4-BE49-F238E27FC236}">
                <a16:creationId xmlns:a16="http://schemas.microsoft.com/office/drawing/2014/main" id="{756E0FBB-A58E-4AED-A34B-709ABB231427}"/>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708400" y="171400"/>
            <a:ext cx="16202025"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D966-11EF-4C77-964C-4ADE929B52E3}"/>
              </a:ext>
            </a:extLst>
          </p:cNvPr>
          <p:cNvSpPr>
            <a:spLocks noGrp="1"/>
          </p:cNvSpPr>
          <p:nvPr>
            <p:ph type="title"/>
          </p:nvPr>
        </p:nvSpPr>
        <p:spPr/>
        <p:txBody>
          <a:bodyPr/>
          <a:lstStyle/>
          <a:p>
            <a:r>
              <a:rPr lang="en-US" sz="5400" b="1" dirty="0">
                <a:solidFill>
                  <a:srgbClr val="FF0000"/>
                </a:solidFill>
              </a:rPr>
              <a:t>Deviation by the Prism</a:t>
            </a:r>
            <a:endParaRPr lang="en-UG" sz="5400" b="1" dirty="0">
              <a:solidFill>
                <a:srgbClr val="FF0000"/>
              </a:solidFill>
            </a:endParaRPr>
          </a:p>
        </p:txBody>
      </p:sp>
      <p:pic>
        <p:nvPicPr>
          <p:cNvPr id="4" name="Content Placeholder 3" descr="Image result for Refraction thru a glass prism">
            <a:extLst>
              <a:ext uri="{FF2B5EF4-FFF2-40B4-BE49-F238E27FC236}">
                <a16:creationId xmlns:a16="http://schemas.microsoft.com/office/drawing/2014/main" id="{987D429D-36BE-4AE3-955E-2C452198A2E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p:spPr>
      </p:pic>
    </p:spTree>
    <p:extLst>
      <p:ext uri="{BB962C8B-B14F-4D97-AF65-F5344CB8AC3E}">
        <p14:creationId xmlns:p14="http://schemas.microsoft.com/office/powerpoint/2010/main" val="12919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89F5-ED75-4AA1-9187-7FDAEDF1EAA4}"/>
              </a:ext>
            </a:extLst>
          </p:cNvPr>
          <p:cNvSpPr>
            <a:spLocks noGrp="1"/>
          </p:cNvSpPr>
          <p:nvPr>
            <p:ph type="title"/>
          </p:nvPr>
        </p:nvSpPr>
        <p:spPr/>
        <p:txBody>
          <a:bodyPr/>
          <a:lstStyle/>
          <a:p>
            <a:r>
              <a:rPr lang="en-US" sz="6000" b="1" dirty="0">
                <a:solidFill>
                  <a:srgbClr val="FF0000"/>
                </a:solidFill>
              </a:rPr>
              <a:t>Dispersion of light</a:t>
            </a:r>
            <a:endParaRPr lang="en-UG" sz="6000" b="1" dirty="0">
              <a:solidFill>
                <a:srgbClr val="FF0000"/>
              </a:solidFill>
            </a:endParaRPr>
          </a:p>
        </p:txBody>
      </p:sp>
      <p:sp>
        <p:nvSpPr>
          <p:cNvPr id="3" name="Content Placeholder 2">
            <a:extLst>
              <a:ext uri="{FF2B5EF4-FFF2-40B4-BE49-F238E27FC236}">
                <a16:creationId xmlns:a16="http://schemas.microsoft.com/office/drawing/2014/main" id="{1B8713DA-E0B2-401C-951A-B2521BE82EF1}"/>
              </a:ext>
            </a:extLst>
          </p:cNvPr>
          <p:cNvSpPr>
            <a:spLocks noGrp="1"/>
          </p:cNvSpPr>
          <p:nvPr>
            <p:ph idx="1"/>
          </p:nvPr>
        </p:nvSpPr>
        <p:spPr>
          <a:xfrm>
            <a:off x="381000" y="1295400"/>
            <a:ext cx="8382000" cy="5562600"/>
          </a:xfrm>
        </p:spPr>
        <p:txBody>
          <a:bodyPr/>
          <a:lstStyle/>
          <a:p>
            <a:r>
              <a:rPr lang="en-US" dirty="0"/>
              <a:t> </a:t>
            </a:r>
            <a:r>
              <a:rPr lang="en-US" sz="4000" dirty="0"/>
              <a:t>Dispersion is the separation of white light into its component colors.</a:t>
            </a:r>
          </a:p>
          <a:p>
            <a:r>
              <a:rPr lang="en-US" sz="4000" dirty="0"/>
              <a:t>When white light passes through the prism, it is deviated and separated into seven colors.</a:t>
            </a:r>
          </a:p>
          <a:p>
            <a:r>
              <a:rPr lang="en-US" sz="4000" dirty="0"/>
              <a:t> This is because of the refractive index of glass being different for each color.</a:t>
            </a:r>
            <a:endParaRPr lang="en-UG" sz="4000" dirty="0"/>
          </a:p>
        </p:txBody>
      </p:sp>
    </p:spTree>
    <p:extLst>
      <p:ext uri="{BB962C8B-B14F-4D97-AF65-F5344CB8AC3E}">
        <p14:creationId xmlns:p14="http://schemas.microsoft.com/office/powerpoint/2010/main" val="2064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80">
                                          <p:stCondLst>
                                            <p:cond delay="0"/>
                                          </p:stCondLst>
                                        </p:cTn>
                                        <p:tgtEl>
                                          <p:spTgt spid="3">
                                            <p:txEl>
                                              <p:pRg st="1" end="1"/>
                                            </p:txEl>
                                          </p:spTgt>
                                        </p:tgtEl>
                                      </p:cBhvr>
                                    </p:animEffect>
                                    <p:anim calcmode="lin" valueType="num">
                                      <p:cBhvr>
                                        <p:cTn id="3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1" end="1"/>
                                            </p:txEl>
                                          </p:spTgt>
                                        </p:tgtEl>
                                      </p:cBhvr>
                                      <p:to x="100000" y="60000"/>
                                    </p:animScale>
                                    <p:animScale>
                                      <p:cBhvr>
                                        <p:cTn id="38" dur="166" decel="50000">
                                          <p:stCondLst>
                                            <p:cond delay="676"/>
                                          </p:stCondLst>
                                        </p:cTn>
                                        <p:tgtEl>
                                          <p:spTgt spid="3">
                                            <p:txEl>
                                              <p:pRg st="1" end="1"/>
                                            </p:txEl>
                                          </p:spTgt>
                                        </p:tgtEl>
                                      </p:cBhvr>
                                      <p:to x="100000" y="100000"/>
                                    </p:animScale>
                                    <p:animScale>
                                      <p:cBhvr>
                                        <p:cTn id="39" dur="26">
                                          <p:stCondLst>
                                            <p:cond delay="1312"/>
                                          </p:stCondLst>
                                        </p:cTn>
                                        <p:tgtEl>
                                          <p:spTgt spid="3">
                                            <p:txEl>
                                              <p:pRg st="1" end="1"/>
                                            </p:txEl>
                                          </p:spTgt>
                                        </p:tgtEl>
                                      </p:cBhvr>
                                      <p:to x="100000" y="80000"/>
                                    </p:animScale>
                                    <p:animScale>
                                      <p:cBhvr>
                                        <p:cTn id="40" dur="166" decel="50000">
                                          <p:stCondLst>
                                            <p:cond delay="1338"/>
                                          </p:stCondLst>
                                        </p:cTn>
                                        <p:tgtEl>
                                          <p:spTgt spid="3">
                                            <p:txEl>
                                              <p:pRg st="1" end="1"/>
                                            </p:txEl>
                                          </p:spTgt>
                                        </p:tgtEl>
                                      </p:cBhvr>
                                      <p:to x="100000" y="100000"/>
                                    </p:animScale>
                                    <p:animScale>
                                      <p:cBhvr>
                                        <p:cTn id="41" dur="26">
                                          <p:stCondLst>
                                            <p:cond delay="1642"/>
                                          </p:stCondLst>
                                        </p:cTn>
                                        <p:tgtEl>
                                          <p:spTgt spid="3">
                                            <p:txEl>
                                              <p:pRg st="1" end="1"/>
                                            </p:txEl>
                                          </p:spTgt>
                                        </p:tgtEl>
                                      </p:cBhvr>
                                      <p:to x="100000" y="90000"/>
                                    </p:animScale>
                                    <p:animScale>
                                      <p:cBhvr>
                                        <p:cTn id="42" dur="166" decel="50000">
                                          <p:stCondLst>
                                            <p:cond delay="1668"/>
                                          </p:stCondLst>
                                        </p:cTn>
                                        <p:tgtEl>
                                          <p:spTgt spid="3">
                                            <p:txEl>
                                              <p:pRg st="1" end="1"/>
                                            </p:txEl>
                                          </p:spTgt>
                                        </p:tgtEl>
                                      </p:cBhvr>
                                      <p:to x="100000" y="100000"/>
                                    </p:animScale>
                                    <p:animScale>
                                      <p:cBhvr>
                                        <p:cTn id="43" dur="26">
                                          <p:stCondLst>
                                            <p:cond delay="1808"/>
                                          </p:stCondLst>
                                        </p:cTn>
                                        <p:tgtEl>
                                          <p:spTgt spid="3">
                                            <p:txEl>
                                              <p:pRg st="1" end="1"/>
                                            </p:txEl>
                                          </p:spTgt>
                                        </p:tgtEl>
                                      </p:cBhvr>
                                      <p:to x="100000" y="95000"/>
                                    </p:animScale>
                                    <p:animScale>
                                      <p:cBhvr>
                                        <p:cTn id="44" dur="166" decel="50000">
                                          <p:stCondLst>
                                            <p:cond delay="1834"/>
                                          </p:stCondLst>
                                        </p:cTn>
                                        <p:tgtEl>
                                          <p:spTgt spid="3">
                                            <p:txEl>
                                              <p:pRg st="1" end="1"/>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7E4D-3D47-4D60-A550-59E9BE3F49DB}"/>
              </a:ext>
            </a:extLst>
          </p:cNvPr>
          <p:cNvSpPr>
            <a:spLocks noGrp="1"/>
          </p:cNvSpPr>
          <p:nvPr>
            <p:ph type="title"/>
          </p:nvPr>
        </p:nvSpPr>
        <p:spPr/>
        <p:txBody>
          <a:bodyPr/>
          <a:lstStyle/>
          <a:p>
            <a:r>
              <a:rPr lang="en-US" b="1" dirty="0">
                <a:solidFill>
                  <a:srgbClr val="FF0000"/>
                </a:solidFill>
              </a:rPr>
              <a:t>Dispersion of light Cont’d</a:t>
            </a:r>
            <a:endParaRPr lang="en-UG" b="1" dirty="0">
              <a:solidFill>
                <a:srgbClr val="FF0000"/>
              </a:solidFill>
            </a:endParaRPr>
          </a:p>
        </p:txBody>
      </p:sp>
      <p:pic>
        <p:nvPicPr>
          <p:cNvPr id="4" name="Content Placeholder 3" descr="Image result for Dispersion of light">
            <a:extLst>
              <a:ext uri="{FF2B5EF4-FFF2-40B4-BE49-F238E27FC236}">
                <a16:creationId xmlns:a16="http://schemas.microsoft.com/office/drawing/2014/main" id="{DF74C2A2-D0BC-4406-B239-797076EFD63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Tree>
    <p:extLst>
      <p:ext uri="{BB962C8B-B14F-4D97-AF65-F5344CB8AC3E}">
        <p14:creationId xmlns:p14="http://schemas.microsoft.com/office/powerpoint/2010/main" val="309585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AC580351-353D-4343-A142-CF791E9FF03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609600"/>
            <a:ext cx="21510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0F759C08-A188-4CDF-B9DB-5EA97A3D7D08}"/>
              </a:ext>
            </a:extLst>
          </p:cNvPr>
          <p:cNvSpPr txBox="1">
            <a:spLocks noChangeArrowheads="1"/>
          </p:cNvSpPr>
          <p:nvPr/>
        </p:nvSpPr>
        <p:spPr bwMode="auto">
          <a:xfrm>
            <a:off x="609600" y="457200"/>
            <a:ext cx="2362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tx2"/>
                </a:solidFill>
              </a:rPr>
              <a:t>Here is a glass prism:</a:t>
            </a:r>
            <a:endParaRPr lang="en-GB" altLang="en-US" dirty="0">
              <a:solidFill>
                <a:schemeClr val="tx2"/>
              </a:solidFill>
            </a:endParaRPr>
          </a:p>
        </p:txBody>
      </p:sp>
      <p:grpSp>
        <p:nvGrpSpPr>
          <p:cNvPr id="2" name="Group 17">
            <a:extLst>
              <a:ext uri="{FF2B5EF4-FFF2-40B4-BE49-F238E27FC236}">
                <a16:creationId xmlns:a16="http://schemas.microsoft.com/office/drawing/2014/main" id="{07357E68-7132-491D-8297-44C057B627D8}"/>
              </a:ext>
            </a:extLst>
          </p:cNvPr>
          <p:cNvGrpSpPr>
            <a:grpSpLocks/>
          </p:cNvGrpSpPr>
          <p:nvPr/>
        </p:nvGrpSpPr>
        <p:grpSpPr bwMode="auto">
          <a:xfrm>
            <a:off x="304800" y="1670050"/>
            <a:ext cx="2908300" cy="996950"/>
            <a:chOff x="192" y="1052"/>
            <a:chExt cx="1832" cy="628"/>
          </a:xfrm>
        </p:grpSpPr>
        <p:sp>
          <p:nvSpPr>
            <p:cNvPr id="5128" name="Line 7">
              <a:extLst>
                <a:ext uri="{FF2B5EF4-FFF2-40B4-BE49-F238E27FC236}">
                  <a16:creationId xmlns:a16="http://schemas.microsoft.com/office/drawing/2014/main" id="{D4304D8A-C9C7-4E39-BC9E-CFF33ADD6C3A}"/>
                </a:ext>
              </a:extLst>
            </p:cNvPr>
            <p:cNvSpPr>
              <a:spLocks noChangeShapeType="1"/>
            </p:cNvSpPr>
            <p:nvPr/>
          </p:nvSpPr>
          <p:spPr bwMode="auto">
            <a:xfrm flipH="1">
              <a:off x="192" y="1052"/>
              <a:ext cx="1832" cy="62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G" dirty="0">
                <a:highlight>
                  <a:srgbClr val="000080"/>
                </a:highlight>
              </a:endParaRPr>
            </a:p>
          </p:txBody>
        </p:sp>
        <p:sp>
          <p:nvSpPr>
            <p:cNvPr id="5129" name="Line 8">
              <a:extLst>
                <a:ext uri="{FF2B5EF4-FFF2-40B4-BE49-F238E27FC236}">
                  <a16:creationId xmlns:a16="http://schemas.microsoft.com/office/drawing/2014/main" id="{8B23F1D8-3D8C-486D-A8CB-C6A5F8D10CE7}"/>
                </a:ext>
              </a:extLst>
            </p:cNvPr>
            <p:cNvSpPr>
              <a:spLocks noChangeShapeType="1"/>
            </p:cNvSpPr>
            <p:nvPr/>
          </p:nvSpPr>
          <p:spPr bwMode="auto">
            <a:xfrm rot="120000" flipV="1">
              <a:off x="1016" y="1309"/>
              <a:ext cx="240" cy="9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G"/>
            </a:p>
          </p:txBody>
        </p:sp>
      </p:grpSp>
      <p:sp>
        <p:nvSpPr>
          <p:cNvPr id="39948" name="Text Box 12">
            <a:extLst>
              <a:ext uri="{FF2B5EF4-FFF2-40B4-BE49-F238E27FC236}">
                <a16:creationId xmlns:a16="http://schemas.microsoft.com/office/drawing/2014/main" id="{8CA3EFB9-ABC6-4227-8DA1-252E2C7DBCAE}"/>
              </a:ext>
            </a:extLst>
          </p:cNvPr>
          <p:cNvSpPr txBox="1">
            <a:spLocks noChangeArrowheads="1"/>
          </p:cNvSpPr>
          <p:nvPr/>
        </p:nvSpPr>
        <p:spPr bwMode="auto">
          <a:xfrm>
            <a:off x="609600" y="31242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tx2"/>
                </a:solidFill>
              </a:rPr>
              <a:t>A ray of white light arrives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938"/>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100"/>
                                  </p:stCondLst>
                                  <p:childTnLst>
                                    <p:set>
                                      <p:cBhvr>
                                        <p:cTn id="13" dur="1" fill="hold">
                                          <p:stCondLst>
                                            <p:cond delay="499"/>
                                          </p:stCondLst>
                                        </p:cTn>
                                        <p:tgtEl>
                                          <p:spTgt spid="3994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P spid="3994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4" name="Text Box 10">
            <a:extLst>
              <a:ext uri="{FF2B5EF4-FFF2-40B4-BE49-F238E27FC236}">
                <a16:creationId xmlns:a16="http://schemas.microsoft.com/office/drawing/2014/main" id="{CD4ECC06-3D7C-4AAA-9C6B-AB0C54CC7363}"/>
              </a:ext>
            </a:extLst>
          </p:cNvPr>
          <p:cNvSpPr txBox="1">
            <a:spLocks noChangeArrowheads="1"/>
          </p:cNvSpPr>
          <p:nvPr/>
        </p:nvSpPr>
        <p:spPr bwMode="auto">
          <a:xfrm>
            <a:off x="609600" y="3714750"/>
            <a:ext cx="7497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tx2"/>
                </a:solidFill>
              </a:rPr>
              <a:t>It is (mainly)   </a:t>
            </a:r>
            <a:r>
              <a:rPr lang="en-GB" altLang="en-US" sz="3200" dirty="0">
                <a:solidFill>
                  <a:schemeClr val="tx2"/>
                </a:solidFill>
              </a:rPr>
              <a:t>reflected</a:t>
            </a:r>
            <a:r>
              <a:rPr lang="en-GB" altLang="en-US" sz="2800" dirty="0">
                <a:solidFill>
                  <a:schemeClr val="tx2"/>
                </a:solidFill>
              </a:rPr>
              <a:t>    or   </a:t>
            </a:r>
            <a:r>
              <a:rPr lang="en-GB" altLang="en-US" sz="3200" dirty="0">
                <a:solidFill>
                  <a:schemeClr val="tx2"/>
                </a:solidFill>
              </a:rPr>
              <a:t>refracted ?</a:t>
            </a:r>
          </a:p>
        </p:txBody>
      </p:sp>
      <p:pic>
        <p:nvPicPr>
          <p:cNvPr id="6148" name="Picture 2">
            <a:extLst>
              <a:ext uri="{FF2B5EF4-FFF2-40B4-BE49-F238E27FC236}">
                <a16:creationId xmlns:a16="http://schemas.microsoft.com/office/drawing/2014/main" id="{B3F8A8BB-BCFF-465A-A810-B3A31B20D3B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609600"/>
            <a:ext cx="21510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9" name="Group 4">
            <a:extLst>
              <a:ext uri="{FF2B5EF4-FFF2-40B4-BE49-F238E27FC236}">
                <a16:creationId xmlns:a16="http://schemas.microsoft.com/office/drawing/2014/main" id="{3A217327-F5B9-4446-B109-670B02C23C52}"/>
              </a:ext>
            </a:extLst>
          </p:cNvPr>
          <p:cNvGrpSpPr>
            <a:grpSpLocks/>
          </p:cNvGrpSpPr>
          <p:nvPr/>
        </p:nvGrpSpPr>
        <p:grpSpPr bwMode="auto">
          <a:xfrm>
            <a:off x="304800" y="1670050"/>
            <a:ext cx="2908300" cy="996950"/>
            <a:chOff x="192" y="1052"/>
            <a:chExt cx="1832" cy="628"/>
          </a:xfrm>
        </p:grpSpPr>
        <p:sp>
          <p:nvSpPr>
            <p:cNvPr id="6155" name="Line 5">
              <a:extLst>
                <a:ext uri="{FF2B5EF4-FFF2-40B4-BE49-F238E27FC236}">
                  <a16:creationId xmlns:a16="http://schemas.microsoft.com/office/drawing/2014/main" id="{0B9E6325-F7C8-434E-BDE0-575F88FF85A9}"/>
                </a:ext>
              </a:extLst>
            </p:cNvPr>
            <p:cNvSpPr>
              <a:spLocks noChangeShapeType="1"/>
            </p:cNvSpPr>
            <p:nvPr/>
          </p:nvSpPr>
          <p:spPr bwMode="auto">
            <a:xfrm flipH="1">
              <a:off x="192" y="1052"/>
              <a:ext cx="1832" cy="62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G"/>
            </a:p>
          </p:txBody>
        </p:sp>
        <p:sp>
          <p:nvSpPr>
            <p:cNvPr id="6156" name="Line 6">
              <a:extLst>
                <a:ext uri="{FF2B5EF4-FFF2-40B4-BE49-F238E27FC236}">
                  <a16:creationId xmlns:a16="http://schemas.microsoft.com/office/drawing/2014/main" id="{7B8E9068-0436-4F43-A441-BFDDCE45F5BE}"/>
                </a:ext>
              </a:extLst>
            </p:cNvPr>
            <p:cNvSpPr>
              <a:spLocks noChangeShapeType="1"/>
            </p:cNvSpPr>
            <p:nvPr/>
          </p:nvSpPr>
          <p:spPr bwMode="auto">
            <a:xfrm rot="120000" flipV="1">
              <a:off x="1016" y="1309"/>
              <a:ext cx="240" cy="9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G"/>
            </a:p>
          </p:txBody>
        </p:sp>
      </p:grpSp>
      <p:sp>
        <p:nvSpPr>
          <p:cNvPr id="47115" name="Text Box 11">
            <a:extLst>
              <a:ext uri="{FF2B5EF4-FFF2-40B4-BE49-F238E27FC236}">
                <a16:creationId xmlns:a16="http://schemas.microsoft.com/office/drawing/2014/main" id="{058B9B63-3199-4813-9D4B-2C55AC8D349D}"/>
              </a:ext>
            </a:extLst>
          </p:cNvPr>
          <p:cNvSpPr txBox="1">
            <a:spLocks noChangeArrowheads="1"/>
          </p:cNvSpPr>
          <p:nvPr/>
        </p:nvSpPr>
        <p:spPr bwMode="auto">
          <a:xfrm>
            <a:off x="827584" y="4242594"/>
            <a:ext cx="798621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3200" dirty="0">
                <a:solidFill>
                  <a:srgbClr val="FF0000"/>
                </a:solidFill>
              </a:rPr>
              <a:t>away from      or       towards </a:t>
            </a:r>
            <a:br>
              <a:rPr lang="en-GB" altLang="en-US" sz="3200" dirty="0">
                <a:solidFill>
                  <a:srgbClr val="FF0000"/>
                </a:solidFill>
              </a:rPr>
            </a:br>
            <a:r>
              <a:rPr lang="en-GB" altLang="en-US" sz="3200" dirty="0">
                <a:solidFill>
                  <a:srgbClr val="FF0000"/>
                </a:solidFill>
              </a:rPr>
              <a:t>the normal               the normal</a:t>
            </a:r>
          </a:p>
        </p:txBody>
      </p:sp>
      <p:sp>
        <p:nvSpPr>
          <p:cNvPr id="6152" name="Text Box 16">
            <a:extLst>
              <a:ext uri="{FF2B5EF4-FFF2-40B4-BE49-F238E27FC236}">
                <a16:creationId xmlns:a16="http://schemas.microsoft.com/office/drawing/2014/main" id="{5BEE9FAB-4D96-4D55-9508-AD5DE54096A2}"/>
              </a:ext>
            </a:extLst>
          </p:cNvPr>
          <p:cNvSpPr txBox="1">
            <a:spLocks noChangeArrowheads="1"/>
          </p:cNvSpPr>
          <p:nvPr/>
        </p:nvSpPr>
        <p:spPr bwMode="auto">
          <a:xfrm>
            <a:off x="609600" y="3062288"/>
            <a:ext cx="594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tx2"/>
                </a:solidFill>
              </a:rPr>
              <a:t>What happens to the ray of light?</a:t>
            </a:r>
            <a:endParaRPr lang="en-GB" altLang="en-US" dirty="0">
              <a:solidFill>
                <a:schemeClr val="tx2"/>
              </a:solidFill>
            </a:endParaRPr>
          </a:p>
        </p:txBody>
      </p:sp>
      <p:sp>
        <p:nvSpPr>
          <p:cNvPr id="47121" name="Text Box 17">
            <a:extLst>
              <a:ext uri="{FF2B5EF4-FFF2-40B4-BE49-F238E27FC236}">
                <a16:creationId xmlns:a16="http://schemas.microsoft.com/office/drawing/2014/main" id="{19F88696-4CD4-44FF-B4E0-B1E08FC7AAD3}"/>
              </a:ext>
            </a:extLst>
          </p:cNvPr>
          <p:cNvSpPr txBox="1">
            <a:spLocks noChangeArrowheads="1"/>
          </p:cNvSpPr>
          <p:nvPr/>
        </p:nvSpPr>
        <p:spPr bwMode="auto">
          <a:xfrm>
            <a:off x="827584" y="5309394"/>
            <a:ext cx="6781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accent2"/>
                </a:solidFill>
              </a:rPr>
              <a:t>But different colours are refracted by different angles.</a:t>
            </a:r>
          </a:p>
        </p:txBody>
      </p:sp>
      <p:sp>
        <p:nvSpPr>
          <p:cNvPr id="47123" name="Line 19">
            <a:extLst>
              <a:ext uri="{FF2B5EF4-FFF2-40B4-BE49-F238E27FC236}">
                <a16:creationId xmlns:a16="http://schemas.microsoft.com/office/drawing/2014/main" id="{EBFC2F9F-19C2-42FC-8945-78CD9D798311}"/>
              </a:ext>
            </a:extLst>
          </p:cNvPr>
          <p:cNvSpPr>
            <a:spLocks noChangeShapeType="1"/>
          </p:cNvSpPr>
          <p:nvPr/>
        </p:nvSpPr>
        <p:spPr bwMode="auto">
          <a:xfrm>
            <a:off x="2819400" y="1447800"/>
            <a:ext cx="914400" cy="53340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7115"/>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4712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7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build="p" autoUpdateAnimBg="0"/>
      <p:bldP spid="47115" grpId="0" autoUpdateAnimBg="0"/>
      <p:bldP spid="471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C826327-3A42-4B5F-A32A-547118DFA0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609600"/>
            <a:ext cx="21510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A8E38470-3934-47A8-8AC4-8BD55528D064}"/>
              </a:ext>
            </a:extLst>
          </p:cNvPr>
          <p:cNvPicPr>
            <a:picLocks noChangeAspect="1" noChangeArrowheads="1"/>
          </p:cNvPicPr>
          <p:nvPr/>
        </p:nvPicPr>
        <p:blipFill>
          <a:blip r:embed="rId3">
            <a:clrChange>
              <a:clrFrom>
                <a:srgbClr val="FFFAFD"/>
              </a:clrFrom>
              <a:clrTo>
                <a:srgbClr val="FFFAFD">
                  <a:alpha val="0"/>
                </a:srgbClr>
              </a:clrTo>
            </a:clrChange>
            <a:extLst>
              <a:ext uri="{28A0092B-C50C-407E-A947-70E740481C1C}">
                <a14:useLocalDpi xmlns:a14="http://schemas.microsoft.com/office/drawing/2010/main" val="0"/>
              </a:ext>
            </a:extLst>
          </a:blip>
          <a:srcRect/>
          <a:stretch>
            <a:fillRect/>
          </a:stretch>
        </p:blipFill>
        <p:spPr bwMode="auto">
          <a:xfrm>
            <a:off x="3219450" y="1495425"/>
            <a:ext cx="1176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12">
            <a:extLst>
              <a:ext uri="{FF2B5EF4-FFF2-40B4-BE49-F238E27FC236}">
                <a16:creationId xmlns:a16="http://schemas.microsoft.com/office/drawing/2014/main" id="{F6465C4C-7CB7-4C98-AEBC-7A1ABD51775C}"/>
              </a:ext>
            </a:extLst>
          </p:cNvPr>
          <p:cNvGrpSpPr>
            <a:grpSpLocks/>
          </p:cNvGrpSpPr>
          <p:nvPr/>
        </p:nvGrpSpPr>
        <p:grpSpPr bwMode="auto">
          <a:xfrm>
            <a:off x="304800" y="1670050"/>
            <a:ext cx="2908300" cy="996950"/>
            <a:chOff x="192" y="1052"/>
            <a:chExt cx="1832" cy="628"/>
          </a:xfrm>
        </p:grpSpPr>
        <p:sp>
          <p:nvSpPr>
            <p:cNvPr id="7180" name="Line 7">
              <a:extLst>
                <a:ext uri="{FF2B5EF4-FFF2-40B4-BE49-F238E27FC236}">
                  <a16:creationId xmlns:a16="http://schemas.microsoft.com/office/drawing/2014/main" id="{303EC434-822F-47B9-B2E5-9D3CC262DEAA}"/>
                </a:ext>
              </a:extLst>
            </p:cNvPr>
            <p:cNvSpPr>
              <a:spLocks noChangeShapeType="1"/>
            </p:cNvSpPr>
            <p:nvPr/>
          </p:nvSpPr>
          <p:spPr bwMode="auto">
            <a:xfrm flipH="1">
              <a:off x="192" y="1052"/>
              <a:ext cx="1832" cy="62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G"/>
            </a:p>
          </p:txBody>
        </p:sp>
        <p:sp>
          <p:nvSpPr>
            <p:cNvPr id="7181" name="Line 8">
              <a:extLst>
                <a:ext uri="{FF2B5EF4-FFF2-40B4-BE49-F238E27FC236}">
                  <a16:creationId xmlns:a16="http://schemas.microsoft.com/office/drawing/2014/main" id="{2AC7F47E-2085-41CA-8D9B-2833940FEEC6}"/>
                </a:ext>
              </a:extLst>
            </p:cNvPr>
            <p:cNvSpPr>
              <a:spLocks noChangeShapeType="1"/>
            </p:cNvSpPr>
            <p:nvPr/>
          </p:nvSpPr>
          <p:spPr bwMode="auto">
            <a:xfrm rot="120000" flipV="1">
              <a:off x="1016" y="1306"/>
              <a:ext cx="240" cy="9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G"/>
            </a:p>
          </p:txBody>
        </p:sp>
      </p:grpSp>
      <p:sp>
        <p:nvSpPr>
          <p:cNvPr id="7173" name="Text Box 14">
            <a:extLst>
              <a:ext uri="{FF2B5EF4-FFF2-40B4-BE49-F238E27FC236}">
                <a16:creationId xmlns:a16="http://schemas.microsoft.com/office/drawing/2014/main" id="{B113F38C-43F5-47F7-A314-74852BAE63D4}"/>
              </a:ext>
            </a:extLst>
          </p:cNvPr>
          <p:cNvSpPr txBox="1">
            <a:spLocks noChangeArrowheads="1"/>
          </p:cNvSpPr>
          <p:nvPr/>
        </p:nvSpPr>
        <p:spPr bwMode="auto">
          <a:xfrm>
            <a:off x="609600" y="297180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dirty="0">
                <a:solidFill>
                  <a:schemeClr val="accent2"/>
                </a:solidFill>
              </a:rPr>
              <a:t>In fact, the ray is :</a:t>
            </a:r>
            <a:endParaRPr lang="en-GB" altLang="en-US" dirty="0">
              <a:solidFill>
                <a:schemeClr val="accent2"/>
              </a:solidFill>
            </a:endParaRPr>
          </a:p>
        </p:txBody>
      </p:sp>
      <p:grpSp>
        <p:nvGrpSpPr>
          <p:cNvPr id="3" name="Group 21">
            <a:extLst>
              <a:ext uri="{FF2B5EF4-FFF2-40B4-BE49-F238E27FC236}">
                <a16:creationId xmlns:a16="http://schemas.microsoft.com/office/drawing/2014/main" id="{9F4C1C95-6699-4777-AFC2-0271B8A407A9}"/>
              </a:ext>
            </a:extLst>
          </p:cNvPr>
          <p:cNvGrpSpPr>
            <a:grpSpLocks/>
          </p:cNvGrpSpPr>
          <p:nvPr/>
        </p:nvGrpSpPr>
        <p:grpSpPr bwMode="auto">
          <a:xfrm>
            <a:off x="685800" y="3673475"/>
            <a:ext cx="7772400" cy="671513"/>
            <a:chOff x="384" y="2256"/>
            <a:chExt cx="4896" cy="423"/>
          </a:xfrm>
        </p:grpSpPr>
        <p:sp>
          <p:nvSpPr>
            <p:cNvPr id="7176" name="Text Box 13">
              <a:extLst>
                <a:ext uri="{FF2B5EF4-FFF2-40B4-BE49-F238E27FC236}">
                  <a16:creationId xmlns:a16="http://schemas.microsoft.com/office/drawing/2014/main" id="{246F9C33-D35D-4312-B8BF-5C964F876DF3}"/>
                </a:ext>
              </a:extLst>
            </p:cNvPr>
            <p:cNvSpPr txBox="1">
              <a:spLocks noChangeArrowheads="1"/>
            </p:cNvSpPr>
            <p:nvPr/>
          </p:nvSpPr>
          <p:spPr bwMode="auto">
            <a:xfrm>
              <a:off x="384" y="2352"/>
              <a:ext cx="48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buFontTx/>
                <a:buChar char="•"/>
              </a:pPr>
              <a:r>
                <a:rPr lang="en-GB" altLang="en-US" sz="2800" dirty="0">
                  <a:solidFill>
                    <a:schemeClr val="tx2"/>
                  </a:solidFill>
                </a:rPr>
                <a:t>                      (bent through an angle), and</a:t>
              </a:r>
            </a:p>
          </p:txBody>
        </p:sp>
        <p:grpSp>
          <p:nvGrpSpPr>
            <p:cNvPr id="7177" name="Group 19">
              <a:extLst>
                <a:ext uri="{FF2B5EF4-FFF2-40B4-BE49-F238E27FC236}">
                  <a16:creationId xmlns:a16="http://schemas.microsoft.com/office/drawing/2014/main" id="{263BEAAC-FE56-4C07-BC6A-6781B51DBA65}"/>
                </a:ext>
              </a:extLst>
            </p:cNvPr>
            <p:cNvGrpSpPr>
              <a:grpSpLocks/>
            </p:cNvGrpSpPr>
            <p:nvPr/>
          </p:nvGrpSpPr>
          <p:grpSpPr bwMode="auto">
            <a:xfrm>
              <a:off x="540" y="2256"/>
              <a:ext cx="1245" cy="380"/>
              <a:chOff x="540" y="2256"/>
              <a:chExt cx="1245" cy="380"/>
            </a:xfrm>
          </p:grpSpPr>
          <p:sp>
            <p:nvSpPr>
              <p:cNvPr id="7178" name="Text Box 15">
                <a:extLst>
                  <a:ext uri="{FF2B5EF4-FFF2-40B4-BE49-F238E27FC236}">
                    <a16:creationId xmlns:a16="http://schemas.microsoft.com/office/drawing/2014/main" id="{68036D36-4E29-4FD5-BA96-ED2B9FB20D75}"/>
                  </a:ext>
                </a:extLst>
              </p:cNvPr>
              <p:cNvSpPr txBox="1">
                <a:spLocks noChangeArrowheads="1"/>
              </p:cNvSpPr>
              <p:nvPr/>
            </p:nvSpPr>
            <p:spPr bwMode="auto">
              <a:xfrm rot="-654113">
                <a:off x="540" y="2271"/>
                <a:ext cx="7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3200" u="sng" dirty="0" err="1">
                    <a:solidFill>
                      <a:srgbClr val="FF0000"/>
                    </a:solidFill>
                  </a:rPr>
                  <a:t>devi</a:t>
                </a:r>
                <a:endParaRPr lang="en-GB" altLang="en-US" sz="3200" u="sng" dirty="0">
                  <a:solidFill>
                    <a:srgbClr val="FF0000"/>
                  </a:solidFill>
                </a:endParaRPr>
              </a:p>
            </p:txBody>
          </p:sp>
          <p:sp>
            <p:nvSpPr>
              <p:cNvPr id="7179" name="Text Box 16">
                <a:extLst>
                  <a:ext uri="{FF2B5EF4-FFF2-40B4-BE49-F238E27FC236}">
                    <a16:creationId xmlns:a16="http://schemas.microsoft.com/office/drawing/2014/main" id="{2D2F49FA-2D6F-47CB-B22D-1EE4D9B74D65}"/>
                  </a:ext>
                </a:extLst>
              </p:cNvPr>
              <p:cNvSpPr txBox="1">
                <a:spLocks noChangeArrowheads="1"/>
              </p:cNvSpPr>
              <p:nvPr/>
            </p:nvSpPr>
            <p:spPr bwMode="auto">
              <a:xfrm rot="558353">
                <a:off x="1135" y="2256"/>
                <a:ext cx="6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3200" u="sng" dirty="0" err="1">
                    <a:solidFill>
                      <a:srgbClr val="FF0000"/>
                    </a:solidFill>
                  </a:rPr>
                  <a:t>ated</a:t>
                </a:r>
                <a:endParaRPr lang="en-GB" altLang="en-US" sz="3200" u="sng" dirty="0">
                  <a:solidFill>
                    <a:srgbClr val="FF0000"/>
                  </a:solidFill>
                </a:endParaRPr>
              </a:p>
            </p:txBody>
          </p:sp>
        </p:grpSp>
      </p:grpSp>
      <p:sp>
        <p:nvSpPr>
          <p:cNvPr id="40980" name="Text Box 20">
            <a:extLst>
              <a:ext uri="{FF2B5EF4-FFF2-40B4-BE49-F238E27FC236}">
                <a16:creationId xmlns:a16="http://schemas.microsoft.com/office/drawing/2014/main" id="{F43779EA-6E40-49C3-BA44-AFB6A02C95B0}"/>
              </a:ext>
            </a:extLst>
          </p:cNvPr>
          <p:cNvSpPr txBox="1">
            <a:spLocks noChangeArrowheads="1"/>
          </p:cNvSpPr>
          <p:nvPr/>
        </p:nvSpPr>
        <p:spPr bwMode="auto">
          <a:xfrm>
            <a:off x="609600" y="4343400"/>
            <a:ext cx="7772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buFontTx/>
              <a:buChar char="•"/>
            </a:pPr>
            <a:r>
              <a:rPr lang="en-GB" altLang="en-US" sz="2800" dirty="0">
                <a:solidFill>
                  <a:schemeClr val="bg1"/>
                </a:solidFill>
              </a:rPr>
              <a:t> </a:t>
            </a:r>
            <a:r>
              <a:rPr lang="en-GB" altLang="en-US" sz="3200" dirty="0">
                <a:solidFill>
                  <a:schemeClr val="tx2"/>
                </a:solidFill>
              </a:rPr>
              <a:t>dispersed</a:t>
            </a:r>
            <a:r>
              <a:rPr lang="en-GB" altLang="en-US" sz="2800" dirty="0">
                <a:solidFill>
                  <a:schemeClr val="bg1"/>
                </a:solidFill>
              </a:rPr>
              <a:t>   </a:t>
            </a:r>
            <a:r>
              <a:rPr lang="en-GB" altLang="en-US" sz="2800" dirty="0">
                <a:solidFill>
                  <a:schemeClr val="accent2"/>
                </a:solidFill>
              </a:rPr>
              <a:t>(split up into separate colours)</a:t>
            </a:r>
          </a:p>
          <a:p>
            <a:pPr algn="l" eaLnBrk="1" hangingPunct="1">
              <a:spcBef>
                <a:spcPct val="50000"/>
              </a:spcBef>
            </a:pPr>
            <a:r>
              <a:rPr lang="en-GB" altLang="en-US" sz="2800" dirty="0">
                <a:solidFill>
                  <a:schemeClr val="accent2"/>
                </a:solidFill>
              </a:rPr>
              <a:t>like this.</a:t>
            </a:r>
            <a:endParaRPr lang="en-GB"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8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80">
                                            <p:txEl>
                                              <p:pRg st="1" end="1"/>
                                            </p:txEl>
                                          </p:spTgt>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8" fill="hold" nodeType="afterEffect">
                                  <p:stCondLst>
                                    <p:cond delay="100"/>
                                  </p:stCondLst>
                                  <p:childTnLst>
                                    <p:set>
                                      <p:cBhvr>
                                        <p:cTn id="17" dur="1" fill="hold">
                                          <p:stCondLst>
                                            <p:cond delay="0"/>
                                          </p:stCondLst>
                                        </p:cTn>
                                        <p:tgtEl>
                                          <p:spTgt spid="40965"/>
                                        </p:tgtEl>
                                        <p:attrNameLst>
                                          <p:attrName>style.visibility</p:attrName>
                                        </p:attrNameLst>
                                      </p:cBhvr>
                                      <p:to>
                                        <p:strVal val="visible"/>
                                      </p:to>
                                    </p:set>
                                    <p:animEffect transition="in" filter="wipe(left)">
                                      <p:cBhvr>
                                        <p:cTn id="18"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CB3712A-CD3A-4D60-B115-5CB8E55F29D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609600"/>
            <a:ext cx="21510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a:extLst>
              <a:ext uri="{FF2B5EF4-FFF2-40B4-BE49-F238E27FC236}">
                <a16:creationId xmlns:a16="http://schemas.microsoft.com/office/drawing/2014/main" id="{090F32F2-54E9-4693-B792-71751328CDD3}"/>
              </a:ext>
            </a:extLst>
          </p:cNvPr>
          <p:cNvPicPr>
            <a:picLocks noChangeAspect="1" noChangeArrowheads="1"/>
          </p:cNvPicPr>
          <p:nvPr/>
        </p:nvPicPr>
        <p:blipFill>
          <a:blip r:embed="rId3">
            <a:clrChange>
              <a:clrFrom>
                <a:srgbClr val="FFFAFD"/>
              </a:clrFrom>
              <a:clrTo>
                <a:srgbClr val="FFFAFD">
                  <a:alpha val="0"/>
                </a:srgbClr>
              </a:clrTo>
            </a:clrChange>
            <a:extLst>
              <a:ext uri="{28A0092B-C50C-407E-A947-70E740481C1C}">
                <a14:useLocalDpi xmlns:a14="http://schemas.microsoft.com/office/drawing/2010/main" val="0"/>
              </a:ext>
            </a:extLst>
          </a:blip>
          <a:srcRect/>
          <a:stretch>
            <a:fillRect/>
          </a:stretch>
        </p:blipFill>
        <p:spPr bwMode="auto">
          <a:xfrm>
            <a:off x="3219450" y="1495425"/>
            <a:ext cx="1176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6">
            <a:extLst>
              <a:ext uri="{FF2B5EF4-FFF2-40B4-BE49-F238E27FC236}">
                <a16:creationId xmlns:a16="http://schemas.microsoft.com/office/drawing/2014/main" id="{27D3F19E-D373-4E5B-823B-6A9875912DF2}"/>
              </a:ext>
            </a:extLst>
          </p:cNvPr>
          <p:cNvGrpSpPr>
            <a:grpSpLocks/>
          </p:cNvGrpSpPr>
          <p:nvPr/>
        </p:nvGrpSpPr>
        <p:grpSpPr bwMode="auto">
          <a:xfrm>
            <a:off x="304800" y="1670050"/>
            <a:ext cx="2908300" cy="996950"/>
            <a:chOff x="192" y="1052"/>
            <a:chExt cx="1832" cy="628"/>
          </a:xfrm>
        </p:grpSpPr>
        <p:sp>
          <p:nvSpPr>
            <p:cNvPr id="8209" name="Line 7">
              <a:extLst>
                <a:ext uri="{FF2B5EF4-FFF2-40B4-BE49-F238E27FC236}">
                  <a16:creationId xmlns:a16="http://schemas.microsoft.com/office/drawing/2014/main" id="{F386C8AF-6740-41D2-BD4E-5BBA2D3C1350}"/>
                </a:ext>
              </a:extLst>
            </p:cNvPr>
            <p:cNvSpPr>
              <a:spLocks noChangeShapeType="1"/>
            </p:cNvSpPr>
            <p:nvPr/>
          </p:nvSpPr>
          <p:spPr bwMode="auto">
            <a:xfrm flipH="1">
              <a:off x="192" y="1052"/>
              <a:ext cx="1832" cy="62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G"/>
            </a:p>
          </p:txBody>
        </p:sp>
        <p:sp>
          <p:nvSpPr>
            <p:cNvPr id="8210" name="Line 8">
              <a:extLst>
                <a:ext uri="{FF2B5EF4-FFF2-40B4-BE49-F238E27FC236}">
                  <a16:creationId xmlns:a16="http://schemas.microsoft.com/office/drawing/2014/main" id="{ED4498BF-057E-43CC-BF38-487E73CA7EDB}"/>
                </a:ext>
              </a:extLst>
            </p:cNvPr>
            <p:cNvSpPr>
              <a:spLocks noChangeShapeType="1"/>
            </p:cNvSpPr>
            <p:nvPr/>
          </p:nvSpPr>
          <p:spPr bwMode="auto">
            <a:xfrm rot="120000" flipV="1">
              <a:off x="1016" y="1306"/>
              <a:ext cx="240" cy="9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G"/>
            </a:p>
          </p:txBody>
        </p:sp>
      </p:grpSp>
      <p:sp>
        <p:nvSpPr>
          <p:cNvPr id="8197" name="Text Box 12">
            <a:extLst>
              <a:ext uri="{FF2B5EF4-FFF2-40B4-BE49-F238E27FC236}">
                <a16:creationId xmlns:a16="http://schemas.microsoft.com/office/drawing/2014/main" id="{A89D86C2-7FEB-4A6B-A37C-A80EC83CB9A4}"/>
              </a:ext>
            </a:extLst>
          </p:cNvPr>
          <p:cNvSpPr txBox="1">
            <a:spLocks noChangeArrowheads="1"/>
          </p:cNvSpPr>
          <p:nvPr/>
        </p:nvSpPr>
        <p:spPr bwMode="auto">
          <a:xfrm>
            <a:off x="609600" y="3138488"/>
            <a:ext cx="495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chemeClr val="bg1"/>
                </a:solidFill>
              </a:rPr>
              <a:t>What happens now?</a:t>
            </a:r>
            <a:endParaRPr lang="en-GB" altLang="en-US"/>
          </a:p>
        </p:txBody>
      </p:sp>
      <p:grpSp>
        <p:nvGrpSpPr>
          <p:cNvPr id="3" name="Group 15">
            <a:extLst>
              <a:ext uri="{FF2B5EF4-FFF2-40B4-BE49-F238E27FC236}">
                <a16:creationId xmlns:a16="http://schemas.microsoft.com/office/drawing/2014/main" id="{5CEE7FF1-D8B1-4867-BB74-EE6344CA78FC}"/>
              </a:ext>
            </a:extLst>
          </p:cNvPr>
          <p:cNvGrpSpPr>
            <a:grpSpLocks/>
          </p:cNvGrpSpPr>
          <p:nvPr/>
        </p:nvGrpSpPr>
        <p:grpSpPr bwMode="auto">
          <a:xfrm>
            <a:off x="4171950" y="1439863"/>
            <a:ext cx="4514850" cy="2598737"/>
            <a:chOff x="2628" y="907"/>
            <a:chExt cx="2844" cy="1637"/>
          </a:xfrm>
        </p:grpSpPr>
        <p:grpSp>
          <p:nvGrpSpPr>
            <p:cNvPr id="8204" name="Group 13">
              <a:extLst>
                <a:ext uri="{FF2B5EF4-FFF2-40B4-BE49-F238E27FC236}">
                  <a16:creationId xmlns:a16="http://schemas.microsoft.com/office/drawing/2014/main" id="{0FF17B97-9564-4192-8607-799F066B503F}"/>
                </a:ext>
              </a:extLst>
            </p:cNvPr>
            <p:cNvGrpSpPr>
              <a:grpSpLocks/>
            </p:cNvGrpSpPr>
            <p:nvPr/>
          </p:nvGrpSpPr>
          <p:grpSpPr bwMode="auto">
            <a:xfrm>
              <a:off x="2628" y="907"/>
              <a:ext cx="2844" cy="1613"/>
              <a:chOff x="2628" y="907"/>
              <a:chExt cx="2844" cy="1613"/>
            </a:xfrm>
          </p:grpSpPr>
          <p:pic>
            <p:nvPicPr>
              <p:cNvPr id="8206" name="Picture 9">
                <a:extLst>
                  <a:ext uri="{FF2B5EF4-FFF2-40B4-BE49-F238E27FC236}">
                    <a16:creationId xmlns:a16="http://schemas.microsoft.com/office/drawing/2014/main" id="{43C78ED2-4FC9-47FC-B87E-FB08C43EFA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 y="907"/>
                <a:ext cx="2773" cy="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10">
                <a:extLst>
                  <a:ext uri="{FF2B5EF4-FFF2-40B4-BE49-F238E27FC236}">
                    <a16:creationId xmlns:a16="http://schemas.microsoft.com/office/drawing/2014/main" id="{BB1A55C0-E4F1-43E7-AC03-E8B474ED6B00}"/>
                  </a:ext>
                </a:extLst>
              </p:cNvPr>
              <p:cNvSpPr txBox="1">
                <a:spLocks noChangeArrowheads="1"/>
              </p:cNvSpPr>
              <p:nvPr/>
            </p:nvSpPr>
            <p:spPr bwMode="auto">
              <a:xfrm>
                <a:off x="5136" y="1545"/>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2800" b="1">
                    <a:solidFill>
                      <a:srgbClr val="FF2929"/>
                    </a:solidFill>
                  </a:rPr>
                  <a:t>R</a:t>
                </a:r>
              </a:p>
            </p:txBody>
          </p:sp>
          <p:sp>
            <p:nvSpPr>
              <p:cNvPr id="8208" name="Text Box 11">
                <a:extLst>
                  <a:ext uri="{FF2B5EF4-FFF2-40B4-BE49-F238E27FC236}">
                    <a16:creationId xmlns:a16="http://schemas.microsoft.com/office/drawing/2014/main" id="{F244B7FB-A9EA-4E42-B6B1-A5D0C4098A93}"/>
                  </a:ext>
                </a:extLst>
              </p:cNvPr>
              <p:cNvSpPr txBox="1">
                <a:spLocks noChangeArrowheads="1"/>
              </p:cNvSpPr>
              <p:nvPr/>
            </p:nvSpPr>
            <p:spPr bwMode="auto">
              <a:xfrm>
                <a:off x="4944" y="2064"/>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2800" b="1">
                    <a:solidFill>
                      <a:srgbClr val="C462FE"/>
                    </a:solidFill>
                  </a:rPr>
                  <a:t>V</a:t>
                </a:r>
              </a:p>
            </p:txBody>
          </p:sp>
        </p:grpSp>
        <p:sp>
          <p:nvSpPr>
            <p:cNvPr id="8205" name="Text Box 14">
              <a:extLst>
                <a:ext uri="{FF2B5EF4-FFF2-40B4-BE49-F238E27FC236}">
                  <a16:creationId xmlns:a16="http://schemas.microsoft.com/office/drawing/2014/main" id="{37398B10-AA60-4734-9877-6BA43AB7AE8B}"/>
                </a:ext>
              </a:extLst>
            </p:cNvPr>
            <p:cNvSpPr txBox="1">
              <a:spLocks noChangeArrowheads="1"/>
            </p:cNvSpPr>
            <p:nvPr/>
          </p:nvSpPr>
          <p:spPr bwMode="auto">
            <a:xfrm>
              <a:off x="4224" y="2256"/>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a:solidFill>
                    <a:schemeClr val="bg1"/>
                  </a:solidFill>
                </a:rPr>
                <a:t>screen</a:t>
              </a:r>
            </a:p>
          </p:txBody>
        </p:sp>
      </p:grpSp>
      <p:sp>
        <p:nvSpPr>
          <p:cNvPr id="45072" name="Rectangle 16">
            <a:extLst>
              <a:ext uri="{FF2B5EF4-FFF2-40B4-BE49-F238E27FC236}">
                <a16:creationId xmlns:a16="http://schemas.microsoft.com/office/drawing/2014/main" id="{2190AD5B-6223-4F0E-9D5A-FAB95B2E9CF1}"/>
              </a:ext>
            </a:extLst>
          </p:cNvPr>
          <p:cNvSpPr>
            <a:spLocks noChangeArrowheads="1"/>
          </p:cNvSpPr>
          <p:nvPr/>
        </p:nvSpPr>
        <p:spPr bwMode="auto">
          <a:xfrm>
            <a:off x="609600" y="3105150"/>
            <a:ext cx="3657600" cy="53340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endParaRPr lang="en-US" altLang="en-US"/>
          </a:p>
        </p:txBody>
      </p:sp>
      <p:sp>
        <p:nvSpPr>
          <p:cNvPr id="45074" name="Text Box 18">
            <a:extLst>
              <a:ext uri="{FF2B5EF4-FFF2-40B4-BE49-F238E27FC236}">
                <a16:creationId xmlns:a16="http://schemas.microsoft.com/office/drawing/2014/main" id="{B61668CC-0148-4CE1-A4DD-1F8FB85007C4}"/>
              </a:ext>
            </a:extLst>
          </p:cNvPr>
          <p:cNvSpPr txBox="1">
            <a:spLocks noChangeArrowheads="1"/>
          </p:cNvSpPr>
          <p:nvPr/>
        </p:nvSpPr>
        <p:spPr bwMode="auto">
          <a:xfrm>
            <a:off x="609600" y="40386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rgbClr val="FF5050"/>
                </a:solidFill>
              </a:rPr>
              <a:t>Red </a:t>
            </a:r>
            <a:r>
              <a:rPr lang="en-GB" altLang="en-US" sz="2800">
                <a:solidFill>
                  <a:schemeClr val="bg1"/>
                </a:solidFill>
              </a:rPr>
              <a:t> is deviated    most / least ?</a:t>
            </a:r>
          </a:p>
        </p:txBody>
      </p:sp>
      <p:sp>
        <p:nvSpPr>
          <p:cNvPr id="45075" name="Text Box 19">
            <a:extLst>
              <a:ext uri="{FF2B5EF4-FFF2-40B4-BE49-F238E27FC236}">
                <a16:creationId xmlns:a16="http://schemas.microsoft.com/office/drawing/2014/main" id="{C5B36046-4A62-47AF-9CC5-FF8DA86D9F84}"/>
              </a:ext>
            </a:extLst>
          </p:cNvPr>
          <p:cNvSpPr txBox="1">
            <a:spLocks noChangeArrowheads="1"/>
          </p:cNvSpPr>
          <p:nvPr/>
        </p:nvSpPr>
        <p:spPr bwMode="auto">
          <a:xfrm>
            <a:off x="609600" y="47244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rgbClr val="C462FE"/>
                </a:solidFill>
              </a:rPr>
              <a:t>Violet</a:t>
            </a:r>
            <a:r>
              <a:rPr lang="en-GB" altLang="en-US" sz="2800">
                <a:solidFill>
                  <a:srgbClr val="9B75F9"/>
                </a:solidFill>
              </a:rPr>
              <a:t> </a:t>
            </a:r>
            <a:r>
              <a:rPr lang="en-GB" altLang="en-US" sz="2800">
                <a:solidFill>
                  <a:schemeClr val="bg1"/>
                </a:solidFill>
              </a:rPr>
              <a:t> is deviated    most / least ?</a:t>
            </a:r>
          </a:p>
        </p:txBody>
      </p:sp>
      <p:sp>
        <p:nvSpPr>
          <p:cNvPr id="45076" name="Text Box 20">
            <a:extLst>
              <a:ext uri="{FF2B5EF4-FFF2-40B4-BE49-F238E27FC236}">
                <a16:creationId xmlns:a16="http://schemas.microsoft.com/office/drawing/2014/main" id="{DFC8C60A-27AB-4352-8C70-25EBADA219BB}"/>
              </a:ext>
            </a:extLst>
          </p:cNvPr>
          <p:cNvSpPr txBox="1">
            <a:spLocks noChangeArrowheads="1"/>
          </p:cNvSpPr>
          <p:nvPr/>
        </p:nvSpPr>
        <p:spPr bwMode="auto">
          <a:xfrm>
            <a:off x="3409950" y="4052888"/>
            <a:ext cx="2895600" cy="519112"/>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rgbClr val="FF5050"/>
                </a:solidFill>
              </a:rPr>
              <a:t>least </a:t>
            </a:r>
          </a:p>
        </p:txBody>
      </p:sp>
      <p:sp>
        <p:nvSpPr>
          <p:cNvPr id="45077" name="Text Box 21">
            <a:extLst>
              <a:ext uri="{FF2B5EF4-FFF2-40B4-BE49-F238E27FC236}">
                <a16:creationId xmlns:a16="http://schemas.microsoft.com/office/drawing/2014/main" id="{434CB1D2-471A-4B5C-ABB9-2169A313EAD5}"/>
              </a:ext>
            </a:extLst>
          </p:cNvPr>
          <p:cNvSpPr txBox="1">
            <a:spLocks noChangeArrowheads="1"/>
          </p:cNvSpPr>
          <p:nvPr/>
        </p:nvSpPr>
        <p:spPr bwMode="auto">
          <a:xfrm>
            <a:off x="3676650" y="4724400"/>
            <a:ext cx="2895600" cy="519113"/>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rgbClr val="C462FE"/>
                </a:solidFill>
              </a:rPr>
              <a:t>most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50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0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2" grpId="0" animBg="1"/>
      <p:bldP spid="45074" grpId="0" autoUpdateAnimBg="0"/>
      <p:bldP spid="45075" grpId="0" autoUpdateAnimBg="0"/>
      <p:bldP spid="45076" grpId="0" animBg="1" autoUpdateAnimBg="0"/>
      <p:bldP spid="4507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73" name="Rectangle 21">
            <a:extLst>
              <a:ext uri="{FF2B5EF4-FFF2-40B4-BE49-F238E27FC236}">
                <a16:creationId xmlns:a16="http://schemas.microsoft.com/office/drawing/2014/main" id="{DF25E9B4-D344-4A21-80D7-ADBED66E1457}"/>
              </a:ext>
            </a:extLst>
          </p:cNvPr>
          <p:cNvSpPr>
            <a:spLocks noChangeArrowheads="1"/>
          </p:cNvSpPr>
          <p:nvPr/>
        </p:nvSpPr>
        <p:spPr bwMode="auto">
          <a:xfrm>
            <a:off x="609600" y="4267200"/>
            <a:ext cx="7162800" cy="19812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endParaRPr lang="en-US" altLang="en-US"/>
          </a:p>
        </p:txBody>
      </p:sp>
      <p:pic>
        <p:nvPicPr>
          <p:cNvPr id="9219" name="Picture 2">
            <a:extLst>
              <a:ext uri="{FF2B5EF4-FFF2-40B4-BE49-F238E27FC236}">
                <a16:creationId xmlns:a16="http://schemas.microsoft.com/office/drawing/2014/main" id="{100024EA-1885-4F2B-A44A-12DEB11DE7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609600"/>
            <a:ext cx="21510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a:extLst>
              <a:ext uri="{FF2B5EF4-FFF2-40B4-BE49-F238E27FC236}">
                <a16:creationId xmlns:a16="http://schemas.microsoft.com/office/drawing/2014/main" id="{332CC703-057E-4F14-9287-3B6EB2202436}"/>
              </a:ext>
            </a:extLst>
          </p:cNvPr>
          <p:cNvPicPr>
            <a:picLocks noChangeAspect="1" noChangeArrowheads="1"/>
          </p:cNvPicPr>
          <p:nvPr/>
        </p:nvPicPr>
        <p:blipFill>
          <a:blip r:embed="rId3">
            <a:clrChange>
              <a:clrFrom>
                <a:srgbClr val="FFFAFD"/>
              </a:clrFrom>
              <a:clrTo>
                <a:srgbClr val="FFFAFD">
                  <a:alpha val="0"/>
                </a:srgbClr>
              </a:clrTo>
            </a:clrChange>
            <a:extLst>
              <a:ext uri="{28A0092B-C50C-407E-A947-70E740481C1C}">
                <a14:useLocalDpi xmlns:a14="http://schemas.microsoft.com/office/drawing/2010/main" val="0"/>
              </a:ext>
            </a:extLst>
          </a:blip>
          <a:srcRect/>
          <a:stretch>
            <a:fillRect/>
          </a:stretch>
        </p:blipFill>
        <p:spPr bwMode="auto">
          <a:xfrm>
            <a:off x="3219450" y="1495425"/>
            <a:ext cx="1176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Group 4">
            <a:extLst>
              <a:ext uri="{FF2B5EF4-FFF2-40B4-BE49-F238E27FC236}">
                <a16:creationId xmlns:a16="http://schemas.microsoft.com/office/drawing/2014/main" id="{3DA42123-F86A-4537-A247-4CB8B508EC8F}"/>
              </a:ext>
            </a:extLst>
          </p:cNvPr>
          <p:cNvGrpSpPr>
            <a:grpSpLocks/>
          </p:cNvGrpSpPr>
          <p:nvPr/>
        </p:nvGrpSpPr>
        <p:grpSpPr bwMode="auto">
          <a:xfrm>
            <a:off x="304800" y="1670050"/>
            <a:ext cx="2908300" cy="996950"/>
            <a:chOff x="192" y="1052"/>
            <a:chExt cx="1832" cy="628"/>
          </a:xfrm>
        </p:grpSpPr>
        <p:sp>
          <p:nvSpPr>
            <p:cNvPr id="9231" name="Line 5">
              <a:extLst>
                <a:ext uri="{FF2B5EF4-FFF2-40B4-BE49-F238E27FC236}">
                  <a16:creationId xmlns:a16="http://schemas.microsoft.com/office/drawing/2014/main" id="{368C3A27-10CF-45A9-BF58-83A8571A2885}"/>
                </a:ext>
              </a:extLst>
            </p:cNvPr>
            <p:cNvSpPr>
              <a:spLocks noChangeShapeType="1"/>
            </p:cNvSpPr>
            <p:nvPr/>
          </p:nvSpPr>
          <p:spPr bwMode="auto">
            <a:xfrm flipH="1">
              <a:off x="192" y="1052"/>
              <a:ext cx="1832" cy="62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G"/>
            </a:p>
          </p:txBody>
        </p:sp>
        <p:sp>
          <p:nvSpPr>
            <p:cNvPr id="9232" name="Line 6">
              <a:extLst>
                <a:ext uri="{FF2B5EF4-FFF2-40B4-BE49-F238E27FC236}">
                  <a16:creationId xmlns:a16="http://schemas.microsoft.com/office/drawing/2014/main" id="{E5F5A173-126B-4EAE-A877-1448BD53EBDA}"/>
                </a:ext>
              </a:extLst>
            </p:cNvPr>
            <p:cNvSpPr>
              <a:spLocks noChangeShapeType="1"/>
            </p:cNvSpPr>
            <p:nvPr/>
          </p:nvSpPr>
          <p:spPr bwMode="auto">
            <a:xfrm rot="120000" flipV="1">
              <a:off x="1016" y="1306"/>
              <a:ext cx="240" cy="9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G"/>
            </a:p>
          </p:txBody>
        </p:sp>
      </p:grpSp>
      <p:grpSp>
        <p:nvGrpSpPr>
          <p:cNvPr id="9222" name="Group 8">
            <a:extLst>
              <a:ext uri="{FF2B5EF4-FFF2-40B4-BE49-F238E27FC236}">
                <a16:creationId xmlns:a16="http://schemas.microsoft.com/office/drawing/2014/main" id="{093ACD28-7A44-4682-BE0B-722CB823BFE7}"/>
              </a:ext>
            </a:extLst>
          </p:cNvPr>
          <p:cNvGrpSpPr>
            <a:grpSpLocks/>
          </p:cNvGrpSpPr>
          <p:nvPr/>
        </p:nvGrpSpPr>
        <p:grpSpPr bwMode="auto">
          <a:xfrm>
            <a:off x="4171950" y="1439863"/>
            <a:ext cx="4514850" cy="2598737"/>
            <a:chOff x="2628" y="907"/>
            <a:chExt cx="2844" cy="1637"/>
          </a:xfrm>
        </p:grpSpPr>
        <p:grpSp>
          <p:nvGrpSpPr>
            <p:cNvPr id="9226" name="Group 9">
              <a:extLst>
                <a:ext uri="{FF2B5EF4-FFF2-40B4-BE49-F238E27FC236}">
                  <a16:creationId xmlns:a16="http://schemas.microsoft.com/office/drawing/2014/main" id="{3A6EEF03-573B-448B-B0B6-0F66FDFDE5EB}"/>
                </a:ext>
              </a:extLst>
            </p:cNvPr>
            <p:cNvGrpSpPr>
              <a:grpSpLocks/>
            </p:cNvGrpSpPr>
            <p:nvPr/>
          </p:nvGrpSpPr>
          <p:grpSpPr bwMode="auto">
            <a:xfrm>
              <a:off x="2628" y="907"/>
              <a:ext cx="2844" cy="1613"/>
              <a:chOff x="2628" y="907"/>
              <a:chExt cx="2844" cy="1613"/>
            </a:xfrm>
          </p:grpSpPr>
          <p:pic>
            <p:nvPicPr>
              <p:cNvPr id="9228" name="Picture 10">
                <a:extLst>
                  <a:ext uri="{FF2B5EF4-FFF2-40B4-BE49-F238E27FC236}">
                    <a16:creationId xmlns:a16="http://schemas.microsoft.com/office/drawing/2014/main" id="{FE228F7D-DA6F-4BB7-9359-AEFC2063737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 y="907"/>
                <a:ext cx="2773" cy="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1">
                <a:extLst>
                  <a:ext uri="{FF2B5EF4-FFF2-40B4-BE49-F238E27FC236}">
                    <a16:creationId xmlns:a16="http://schemas.microsoft.com/office/drawing/2014/main" id="{A8B2EC90-3C5C-43F2-8221-69C655E5994E}"/>
                  </a:ext>
                </a:extLst>
              </p:cNvPr>
              <p:cNvSpPr txBox="1">
                <a:spLocks noChangeArrowheads="1"/>
              </p:cNvSpPr>
              <p:nvPr/>
            </p:nvSpPr>
            <p:spPr bwMode="auto">
              <a:xfrm>
                <a:off x="5136" y="1545"/>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2800" b="1">
                    <a:solidFill>
                      <a:srgbClr val="FF2929"/>
                    </a:solidFill>
                  </a:rPr>
                  <a:t>R</a:t>
                </a:r>
              </a:p>
            </p:txBody>
          </p:sp>
          <p:sp>
            <p:nvSpPr>
              <p:cNvPr id="9230" name="Text Box 12">
                <a:extLst>
                  <a:ext uri="{FF2B5EF4-FFF2-40B4-BE49-F238E27FC236}">
                    <a16:creationId xmlns:a16="http://schemas.microsoft.com/office/drawing/2014/main" id="{3735BB1C-C654-447C-B067-6F7037623474}"/>
                  </a:ext>
                </a:extLst>
              </p:cNvPr>
              <p:cNvSpPr txBox="1">
                <a:spLocks noChangeArrowheads="1"/>
              </p:cNvSpPr>
              <p:nvPr/>
            </p:nvSpPr>
            <p:spPr bwMode="auto">
              <a:xfrm>
                <a:off x="4944" y="2064"/>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eaLnBrk="1" hangingPunct="1">
                  <a:spcBef>
                    <a:spcPct val="50000"/>
                  </a:spcBef>
                </a:pPr>
                <a:r>
                  <a:rPr lang="en-GB" altLang="en-US" sz="2800" b="1">
                    <a:solidFill>
                      <a:srgbClr val="C660FE"/>
                    </a:solidFill>
                  </a:rPr>
                  <a:t>V</a:t>
                </a:r>
              </a:p>
            </p:txBody>
          </p:sp>
        </p:grpSp>
        <p:sp>
          <p:nvSpPr>
            <p:cNvPr id="9227" name="Text Box 13">
              <a:extLst>
                <a:ext uri="{FF2B5EF4-FFF2-40B4-BE49-F238E27FC236}">
                  <a16:creationId xmlns:a16="http://schemas.microsoft.com/office/drawing/2014/main" id="{0CE28211-932E-4931-84C7-7FF7529A8E50}"/>
                </a:ext>
              </a:extLst>
            </p:cNvPr>
            <p:cNvSpPr txBox="1">
              <a:spLocks noChangeArrowheads="1"/>
            </p:cNvSpPr>
            <p:nvPr/>
          </p:nvSpPr>
          <p:spPr bwMode="auto">
            <a:xfrm>
              <a:off x="4224" y="2256"/>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a:solidFill>
                    <a:schemeClr val="bg1"/>
                  </a:solidFill>
                </a:rPr>
                <a:t>screen</a:t>
              </a:r>
            </a:p>
          </p:txBody>
        </p:sp>
      </p:grpSp>
      <p:sp>
        <p:nvSpPr>
          <p:cNvPr id="9223" name="Text Box 16">
            <a:extLst>
              <a:ext uri="{FF2B5EF4-FFF2-40B4-BE49-F238E27FC236}">
                <a16:creationId xmlns:a16="http://schemas.microsoft.com/office/drawing/2014/main" id="{DA2F4733-2B47-4BB5-913B-F6217503DD6C}"/>
              </a:ext>
            </a:extLst>
          </p:cNvPr>
          <p:cNvSpPr txBox="1">
            <a:spLocks noChangeArrowheads="1"/>
          </p:cNvSpPr>
          <p:nvPr/>
        </p:nvSpPr>
        <p:spPr bwMode="auto">
          <a:xfrm>
            <a:off x="609600" y="2971800"/>
            <a:ext cx="4114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sz="2800">
                <a:solidFill>
                  <a:schemeClr val="bg1"/>
                </a:solidFill>
              </a:rPr>
              <a:t>There is a  </a:t>
            </a:r>
            <a:r>
              <a:rPr lang="en-GB" altLang="en-US" sz="3200">
                <a:solidFill>
                  <a:schemeClr val="bg1"/>
                </a:solidFill>
              </a:rPr>
              <a:t>spectrum</a:t>
            </a:r>
            <a:r>
              <a:rPr lang="en-GB" altLang="en-US" sz="2800">
                <a:solidFill>
                  <a:schemeClr val="bg1"/>
                </a:solidFill>
              </a:rPr>
              <a:t> </a:t>
            </a:r>
            <a:br>
              <a:rPr lang="en-GB" altLang="en-US" sz="2800">
                <a:solidFill>
                  <a:schemeClr val="bg1"/>
                </a:solidFill>
              </a:rPr>
            </a:br>
            <a:r>
              <a:rPr lang="en-GB" altLang="en-US" sz="2800">
                <a:solidFill>
                  <a:schemeClr val="bg1"/>
                </a:solidFill>
              </a:rPr>
              <a:t>on the screen:</a:t>
            </a:r>
          </a:p>
        </p:txBody>
      </p:sp>
      <p:pic>
        <p:nvPicPr>
          <p:cNvPr id="49171" name="Picture 19">
            <a:extLst>
              <a:ext uri="{FF2B5EF4-FFF2-40B4-BE49-F238E27FC236}">
                <a16:creationId xmlns:a16="http://schemas.microsoft.com/office/drawing/2014/main" id="{3A6A3528-3953-4A57-9305-C15113AD9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371975"/>
            <a:ext cx="6953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Text Box 20">
            <a:extLst>
              <a:ext uri="{FF2B5EF4-FFF2-40B4-BE49-F238E27FC236}">
                <a16:creationId xmlns:a16="http://schemas.microsoft.com/office/drawing/2014/main" id="{BBBBF17D-FC7B-4481-8506-8779EB593342}"/>
              </a:ext>
            </a:extLst>
          </p:cNvPr>
          <p:cNvSpPr txBox="1">
            <a:spLocks noChangeArrowheads="1"/>
          </p:cNvSpPr>
          <p:nvPr/>
        </p:nvSpPr>
        <p:spPr bwMode="auto">
          <a:xfrm>
            <a:off x="609600" y="4953000"/>
            <a:ext cx="7086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Swis721 Md BT" pitchFamily="34" charset="0"/>
              </a:defRPr>
            </a:lvl1pPr>
            <a:lvl2pPr marL="742950" indent="-285750" eaLnBrk="0" hangingPunct="0">
              <a:defRPr sz="2400">
                <a:solidFill>
                  <a:schemeClr val="tx1"/>
                </a:solidFill>
                <a:latin typeface="Swis721 Md BT" pitchFamily="34" charset="0"/>
              </a:defRPr>
            </a:lvl2pPr>
            <a:lvl3pPr marL="1143000" indent="-228600" eaLnBrk="0" hangingPunct="0">
              <a:defRPr sz="2400">
                <a:solidFill>
                  <a:schemeClr val="tx1"/>
                </a:solidFill>
                <a:latin typeface="Swis721 Md BT" pitchFamily="34" charset="0"/>
              </a:defRPr>
            </a:lvl3pPr>
            <a:lvl4pPr marL="1600200" indent="-228600" eaLnBrk="0" hangingPunct="0">
              <a:defRPr sz="2400">
                <a:solidFill>
                  <a:schemeClr val="tx1"/>
                </a:solidFill>
                <a:latin typeface="Swis721 Md BT" pitchFamily="34" charset="0"/>
              </a:defRPr>
            </a:lvl4pPr>
            <a:lvl5pPr marL="2057400" indent="-228600" eaLnBrk="0" hangingPunct="0">
              <a:defRPr sz="2400">
                <a:solidFill>
                  <a:schemeClr val="tx1"/>
                </a:solidFill>
                <a:latin typeface="Swis721 Md BT" pitchFamily="34" charset="0"/>
              </a:defRPr>
            </a:lvl5pPr>
            <a:lvl6pPr marL="2514600" indent="-228600" algn="ctr" eaLnBrk="0" fontAlgn="base" hangingPunct="0">
              <a:spcBef>
                <a:spcPct val="0"/>
              </a:spcBef>
              <a:spcAft>
                <a:spcPct val="0"/>
              </a:spcAft>
              <a:defRPr sz="2400">
                <a:solidFill>
                  <a:schemeClr val="tx1"/>
                </a:solidFill>
                <a:latin typeface="Swis721 Md BT" pitchFamily="34" charset="0"/>
              </a:defRPr>
            </a:lvl6pPr>
            <a:lvl7pPr marL="2971800" indent="-228600" algn="ctr" eaLnBrk="0" fontAlgn="base" hangingPunct="0">
              <a:spcBef>
                <a:spcPct val="0"/>
              </a:spcBef>
              <a:spcAft>
                <a:spcPct val="0"/>
              </a:spcAft>
              <a:defRPr sz="2400">
                <a:solidFill>
                  <a:schemeClr val="tx1"/>
                </a:solidFill>
                <a:latin typeface="Swis721 Md BT" pitchFamily="34" charset="0"/>
              </a:defRPr>
            </a:lvl7pPr>
            <a:lvl8pPr marL="3429000" indent="-228600" algn="ctr" eaLnBrk="0" fontAlgn="base" hangingPunct="0">
              <a:spcBef>
                <a:spcPct val="0"/>
              </a:spcBef>
              <a:spcAft>
                <a:spcPct val="0"/>
              </a:spcAft>
              <a:defRPr sz="2400">
                <a:solidFill>
                  <a:schemeClr val="tx1"/>
                </a:solidFill>
                <a:latin typeface="Swis721 Md BT" pitchFamily="34" charset="0"/>
              </a:defRPr>
            </a:lvl8pPr>
            <a:lvl9pPr marL="3886200" indent="-228600" algn="ctr" eaLnBrk="0" fontAlgn="base" hangingPunct="0">
              <a:spcBef>
                <a:spcPct val="0"/>
              </a:spcBef>
              <a:spcAft>
                <a:spcPct val="0"/>
              </a:spcAft>
              <a:defRPr sz="2400">
                <a:solidFill>
                  <a:schemeClr val="tx1"/>
                </a:solidFill>
                <a:latin typeface="Swis721 Md BT" pitchFamily="34" charset="0"/>
              </a:defRPr>
            </a:lvl9pPr>
          </a:lstStyle>
          <a:p>
            <a:pPr algn="l" eaLnBrk="1" hangingPunct="1">
              <a:spcBef>
                <a:spcPct val="50000"/>
              </a:spcBef>
            </a:pPr>
            <a:r>
              <a:rPr lang="en-GB" altLang="en-US" b="1">
                <a:solidFill>
                  <a:srgbClr val="FF0000"/>
                </a:solidFill>
              </a:rPr>
              <a:t>Red</a:t>
            </a:r>
            <a:r>
              <a:rPr lang="en-GB" altLang="en-US" b="1"/>
              <a:t>  </a:t>
            </a:r>
            <a:r>
              <a:rPr lang="en-GB" altLang="en-US" b="1">
                <a:solidFill>
                  <a:srgbClr val="FF7700"/>
                </a:solidFill>
              </a:rPr>
              <a:t>Orange</a:t>
            </a:r>
            <a:r>
              <a:rPr lang="en-GB" altLang="en-US" b="1"/>
              <a:t>  </a:t>
            </a:r>
            <a:r>
              <a:rPr lang="en-GB" altLang="en-US" b="1">
                <a:solidFill>
                  <a:srgbClr val="D2CD00"/>
                </a:solidFill>
              </a:rPr>
              <a:t>Yellow</a:t>
            </a:r>
            <a:r>
              <a:rPr lang="en-GB" altLang="en-US" b="1"/>
              <a:t>  </a:t>
            </a:r>
            <a:r>
              <a:rPr lang="en-GB" altLang="en-US" b="1">
                <a:solidFill>
                  <a:srgbClr val="00E000"/>
                </a:solidFill>
              </a:rPr>
              <a:t>Green</a:t>
            </a:r>
            <a:r>
              <a:rPr lang="en-GB" altLang="en-US" b="1"/>
              <a:t>  </a:t>
            </a:r>
            <a:r>
              <a:rPr lang="en-GB" altLang="en-US" b="1">
                <a:solidFill>
                  <a:srgbClr val="3333FF"/>
                </a:solidFill>
              </a:rPr>
              <a:t>Blue</a:t>
            </a:r>
            <a:r>
              <a:rPr lang="en-GB" altLang="en-US" b="1"/>
              <a:t>  </a:t>
            </a:r>
            <a:r>
              <a:rPr lang="en-GB" altLang="en-US" b="1">
                <a:solidFill>
                  <a:srgbClr val="8A04DC"/>
                </a:solidFill>
              </a:rPr>
              <a:t>Indigo</a:t>
            </a:r>
            <a:r>
              <a:rPr lang="en-GB" altLang="en-US" b="1"/>
              <a:t>  </a:t>
            </a:r>
            <a:r>
              <a:rPr lang="en-GB" altLang="en-US" b="1">
                <a:solidFill>
                  <a:srgbClr val="D800D8"/>
                </a:solidFill>
              </a:rPr>
              <a:t>Violet</a:t>
            </a:r>
          </a:p>
          <a:p>
            <a:pPr algn="l" eaLnBrk="1" hangingPunct="1">
              <a:spcBef>
                <a:spcPct val="30000"/>
              </a:spcBef>
            </a:pPr>
            <a:r>
              <a:rPr lang="en-GB" altLang="en-US" b="1">
                <a:solidFill>
                  <a:srgbClr val="D800D8"/>
                </a:solidFill>
              </a:rPr>
              <a:t>                          </a:t>
            </a:r>
            <a:r>
              <a:rPr lang="en-GB" altLang="en-US" sz="4000" b="1">
                <a:solidFill>
                  <a:srgbClr val="FF0000"/>
                </a:solidFill>
              </a:rPr>
              <a:t>R</a:t>
            </a:r>
            <a:r>
              <a:rPr lang="en-GB" altLang="en-US" sz="4000" b="1">
                <a:solidFill>
                  <a:srgbClr val="FF7700"/>
                </a:solidFill>
              </a:rPr>
              <a:t>O</a:t>
            </a:r>
            <a:r>
              <a:rPr lang="en-GB" altLang="en-US" sz="4000" b="1">
                <a:solidFill>
                  <a:srgbClr val="D2CD00"/>
                </a:solidFill>
              </a:rPr>
              <a:t>Y </a:t>
            </a:r>
            <a:r>
              <a:rPr lang="en-GB" altLang="en-US" sz="4000" b="1">
                <a:solidFill>
                  <a:srgbClr val="D800D8"/>
                </a:solidFill>
              </a:rPr>
              <a:t> </a:t>
            </a:r>
            <a:r>
              <a:rPr lang="en-GB" altLang="en-US" sz="4000" b="1">
                <a:solidFill>
                  <a:srgbClr val="00E000"/>
                </a:solidFill>
              </a:rPr>
              <a:t>G</a:t>
            </a:r>
            <a:r>
              <a:rPr lang="en-GB" altLang="en-US" sz="4000" b="1">
                <a:solidFill>
                  <a:srgbClr val="D800D8"/>
                </a:solidFill>
              </a:rPr>
              <a:t>  </a:t>
            </a:r>
            <a:r>
              <a:rPr lang="en-GB" altLang="en-US" sz="4000" b="1">
                <a:solidFill>
                  <a:srgbClr val="3333FF"/>
                </a:solidFill>
              </a:rPr>
              <a:t>B</a:t>
            </a:r>
            <a:r>
              <a:rPr lang="en-GB" altLang="en-US" sz="4000" b="1">
                <a:solidFill>
                  <a:srgbClr val="8A04DC"/>
                </a:solidFill>
              </a:rPr>
              <a:t>I</a:t>
            </a:r>
            <a:r>
              <a:rPr lang="en-GB" altLang="en-US" sz="4000" b="1">
                <a:solidFill>
                  <a:srgbClr val="D800D8"/>
                </a:solidFill>
              </a:rPr>
              <a:t>V</a:t>
            </a:r>
            <a:r>
              <a:rPr lang="en-GB" altLang="en-US" b="1">
                <a:solidFill>
                  <a:srgbClr val="D800D8"/>
                </a:solidFill>
              </a:rPr>
              <a:t> </a:t>
            </a:r>
            <a:endParaRPr lang="en-GB"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7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49171"/>
                                        </p:tgtEl>
                                        <p:attrNameLst>
                                          <p:attrName>style.visibility</p:attrName>
                                        </p:attrNameLst>
                                      </p:cBhvr>
                                      <p:to>
                                        <p:strVal val="visible"/>
                                      </p:to>
                                    </p:set>
                                    <p:animEffect transition="in" filter="wipe(left)">
                                      <p:cBhvr>
                                        <p:cTn id="10" dur="500"/>
                                        <p:tgtEl>
                                          <p:spTgt spid="491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491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491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3" grpId="0" animBg="1"/>
      <p:bldP spid="49172"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6B3A-E753-408B-BF08-A3FF17499984}"/>
              </a:ext>
            </a:extLst>
          </p:cNvPr>
          <p:cNvSpPr>
            <a:spLocks noGrp="1"/>
          </p:cNvSpPr>
          <p:nvPr>
            <p:ph type="title"/>
          </p:nvPr>
        </p:nvSpPr>
        <p:spPr/>
        <p:txBody>
          <a:bodyPr/>
          <a:lstStyle/>
          <a:p>
            <a:r>
              <a:rPr lang="en-US" b="1" dirty="0">
                <a:solidFill>
                  <a:srgbClr val="FF0000"/>
                </a:solidFill>
              </a:rPr>
              <a:t>Facts about dispersion of light by a prism</a:t>
            </a:r>
            <a:endParaRPr lang="en-UG" b="1" dirty="0">
              <a:solidFill>
                <a:srgbClr val="FF0000"/>
              </a:solidFill>
            </a:endParaRPr>
          </a:p>
        </p:txBody>
      </p:sp>
      <p:sp>
        <p:nvSpPr>
          <p:cNvPr id="3" name="Content Placeholder 2">
            <a:extLst>
              <a:ext uri="{FF2B5EF4-FFF2-40B4-BE49-F238E27FC236}">
                <a16:creationId xmlns:a16="http://schemas.microsoft.com/office/drawing/2014/main" id="{79BEA73A-1738-4BA4-8034-FFA566A55D4B}"/>
              </a:ext>
            </a:extLst>
          </p:cNvPr>
          <p:cNvSpPr>
            <a:spLocks noGrp="1"/>
          </p:cNvSpPr>
          <p:nvPr>
            <p:ph idx="1"/>
          </p:nvPr>
        </p:nvSpPr>
        <p:spPr/>
        <p:txBody>
          <a:bodyPr/>
          <a:lstStyle/>
          <a:p>
            <a:r>
              <a:rPr lang="en-US" dirty="0"/>
              <a:t>  </a:t>
            </a:r>
            <a:r>
              <a:rPr lang="en-US" sz="3600" dirty="0"/>
              <a:t>Red bends least and violet bends most.</a:t>
            </a:r>
          </a:p>
          <a:p>
            <a:r>
              <a:rPr lang="en-US" sz="3600" dirty="0"/>
              <a:t> White light is a mixture of seven colors.</a:t>
            </a:r>
          </a:p>
          <a:p>
            <a:r>
              <a:rPr lang="en-US" sz="3600" dirty="0"/>
              <a:t> The band of seven colors formed is called the spectrum.</a:t>
            </a:r>
          </a:p>
          <a:p>
            <a:r>
              <a:rPr lang="en-US" sz="3600" dirty="0"/>
              <a:t> The spectrum formed is impure due to overlapping colors.</a:t>
            </a:r>
          </a:p>
          <a:p>
            <a:r>
              <a:rPr lang="en-US" sz="3600" dirty="0"/>
              <a:t> A pure spectrum can be obtained in the laboratory</a:t>
            </a:r>
            <a:endParaRPr lang="en-UG" sz="3600" dirty="0"/>
          </a:p>
        </p:txBody>
      </p:sp>
    </p:spTree>
    <p:extLst>
      <p:ext uri="{BB962C8B-B14F-4D97-AF65-F5344CB8AC3E}">
        <p14:creationId xmlns:p14="http://schemas.microsoft.com/office/powerpoint/2010/main" val="42239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4" end="4"/>
                                            </p:txEl>
                                          </p:spTgt>
                                        </p:tgtEl>
                                        <p:attrNameLst>
                                          <p:attrName>style.visibility</p:attrName>
                                        </p:attrNameLst>
                                      </p:cBhvr>
                                      <p:to>
                                        <p:strVal val="visible"/>
                                      </p:to>
                                    </p:set>
                                    <p:animEffect transition="in" filter="wipe(down)">
                                      <p:cBhvr>
                                        <p:cTn id="97" dur="580">
                                          <p:stCondLst>
                                            <p:cond delay="0"/>
                                          </p:stCondLst>
                                        </p:cTn>
                                        <p:tgtEl>
                                          <p:spTgt spid="3">
                                            <p:txEl>
                                              <p:pRg st="4" end="4"/>
                                            </p:txEl>
                                          </p:spTgt>
                                        </p:tgtEl>
                                      </p:cBhvr>
                                    </p:animEffect>
                                    <p:anim calcmode="lin" valueType="num">
                                      <p:cBhvr>
                                        <p:cTn id="9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4" end="4"/>
                                            </p:txEl>
                                          </p:spTgt>
                                        </p:tgtEl>
                                      </p:cBhvr>
                                      <p:to x="100000" y="60000"/>
                                    </p:animScale>
                                    <p:animScale>
                                      <p:cBhvr>
                                        <p:cTn id="104" dur="166" decel="50000">
                                          <p:stCondLst>
                                            <p:cond delay="676"/>
                                          </p:stCondLst>
                                        </p:cTn>
                                        <p:tgtEl>
                                          <p:spTgt spid="3">
                                            <p:txEl>
                                              <p:pRg st="4" end="4"/>
                                            </p:txEl>
                                          </p:spTgt>
                                        </p:tgtEl>
                                      </p:cBhvr>
                                      <p:to x="100000" y="100000"/>
                                    </p:animScale>
                                    <p:animScale>
                                      <p:cBhvr>
                                        <p:cTn id="105" dur="26">
                                          <p:stCondLst>
                                            <p:cond delay="1312"/>
                                          </p:stCondLst>
                                        </p:cTn>
                                        <p:tgtEl>
                                          <p:spTgt spid="3">
                                            <p:txEl>
                                              <p:pRg st="4" end="4"/>
                                            </p:txEl>
                                          </p:spTgt>
                                        </p:tgtEl>
                                      </p:cBhvr>
                                      <p:to x="100000" y="80000"/>
                                    </p:animScale>
                                    <p:animScale>
                                      <p:cBhvr>
                                        <p:cTn id="106" dur="166" decel="50000">
                                          <p:stCondLst>
                                            <p:cond delay="1338"/>
                                          </p:stCondLst>
                                        </p:cTn>
                                        <p:tgtEl>
                                          <p:spTgt spid="3">
                                            <p:txEl>
                                              <p:pRg st="4" end="4"/>
                                            </p:txEl>
                                          </p:spTgt>
                                        </p:tgtEl>
                                      </p:cBhvr>
                                      <p:to x="100000" y="100000"/>
                                    </p:animScale>
                                    <p:animScale>
                                      <p:cBhvr>
                                        <p:cTn id="107" dur="26">
                                          <p:stCondLst>
                                            <p:cond delay="1642"/>
                                          </p:stCondLst>
                                        </p:cTn>
                                        <p:tgtEl>
                                          <p:spTgt spid="3">
                                            <p:txEl>
                                              <p:pRg st="4" end="4"/>
                                            </p:txEl>
                                          </p:spTgt>
                                        </p:tgtEl>
                                      </p:cBhvr>
                                      <p:to x="100000" y="90000"/>
                                    </p:animScale>
                                    <p:animScale>
                                      <p:cBhvr>
                                        <p:cTn id="108" dur="166" decel="50000">
                                          <p:stCondLst>
                                            <p:cond delay="1668"/>
                                          </p:stCondLst>
                                        </p:cTn>
                                        <p:tgtEl>
                                          <p:spTgt spid="3">
                                            <p:txEl>
                                              <p:pRg st="4" end="4"/>
                                            </p:txEl>
                                          </p:spTgt>
                                        </p:tgtEl>
                                      </p:cBhvr>
                                      <p:to x="100000" y="100000"/>
                                    </p:animScale>
                                    <p:animScale>
                                      <p:cBhvr>
                                        <p:cTn id="109" dur="26">
                                          <p:stCondLst>
                                            <p:cond delay="1808"/>
                                          </p:stCondLst>
                                        </p:cTn>
                                        <p:tgtEl>
                                          <p:spTgt spid="3">
                                            <p:txEl>
                                              <p:pRg st="4" end="4"/>
                                            </p:txEl>
                                          </p:spTgt>
                                        </p:tgtEl>
                                      </p:cBhvr>
                                      <p:to x="100000" y="95000"/>
                                    </p:animScale>
                                    <p:animScale>
                                      <p:cBhvr>
                                        <p:cTn id="11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E2D2-6D14-40BF-B2AB-9CF26A01A25B}"/>
              </a:ext>
            </a:extLst>
          </p:cNvPr>
          <p:cNvSpPr>
            <a:spLocks noGrp="1"/>
          </p:cNvSpPr>
          <p:nvPr>
            <p:ph type="title"/>
          </p:nvPr>
        </p:nvSpPr>
        <p:spPr/>
        <p:txBody>
          <a:bodyPr/>
          <a:lstStyle/>
          <a:p>
            <a:r>
              <a:rPr lang="en-US" b="1" dirty="0" err="1">
                <a:solidFill>
                  <a:srgbClr val="FF0000"/>
                </a:solidFill>
              </a:rPr>
              <a:t>Expt</a:t>
            </a:r>
            <a:r>
              <a:rPr lang="en-US" b="1" dirty="0">
                <a:solidFill>
                  <a:srgbClr val="FF0000"/>
                </a:solidFill>
              </a:rPr>
              <a:t> to produce a pure spectrum</a:t>
            </a:r>
            <a:endParaRPr lang="en-UG" b="1" dirty="0">
              <a:solidFill>
                <a:srgbClr val="FF0000"/>
              </a:solidFill>
            </a:endParaRPr>
          </a:p>
        </p:txBody>
      </p:sp>
      <p:sp>
        <p:nvSpPr>
          <p:cNvPr id="3" name="Content Placeholder 2">
            <a:extLst>
              <a:ext uri="{FF2B5EF4-FFF2-40B4-BE49-F238E27FC236}">
                <a16:creationId xmlns:a16="http://schemas.microsoft.com/office/drawing/2014/main" id="{D0E63B82-1618-4001-9F04-231C8081FF06}"/>
              </a:ext>
            </a:extLst>
          </p:cNvPr>
          <p:cNvSpPr>
            <a:spLocks noGrp="1"/>
          </p:cNvSpPr>
          <p:nvPr>
            <p:ph idx="1"/>
          </p:nvPr>
        </p:nvSpPr>
        <p:spPr/>
        <p:txBody>
          <a:bodyPr/>
          <a:lstStyle/>
          <a:p>
            <a:pPr>
              <a:buFont typeface="Arial" panose="020B0604020202020204" pitchFamily="34" charset="0"/>
              <a:buChar char="•"/>
            </a:pPr>
            <a:r>
              <a:rPr lang="en-US" dirty="0"/>
              <a:t> A pure spectrum in the one in which light of one color only forms on the screen without overlapping.</a:t>
            </a:r>
          </a:p>
          <a:p>
            <a:pPr>
              <a:buFont typeface="Arial" panose="020B0604020202020204" pitchFamily="34" charset="0"/>
              <a:buChar char="•"/>
            </a:pPr>
            <a:r>
              <a:rPr lang="en-US" dirty="0"/>
              <a:t> An illuminated slit is placed at the principal focus of the converging lens so a parallel beam of white light  emerges and falls on the prism.</a:t>
            </a:r>
          </a:p>
          <a:p>
            <a:pPr>
              <a:buFont typeface="Arial" panose="020B0604020202020204" pitchFamily="34" charset="0"/>
              <a:buChar char="•"/>
            </a:pPr>
            <a:r>
              <a:rPr lang="en-US" dirty="0"/>
              <a:t> Refraction through the prism splits up light into separate parallel beams of different colors each of which is brought to its own focus.</a:t>
            </a:r>
          </a:p>
        </p:txBody>
      </p:sp>
    </p:spTree>
    <p:extLst>
      <p:ext uri="{BB962C8B-B14F-4D97-AF65-F5344CB8AC3E}">
        <p14:creationId xmlns:p14="http://schemas.microsoft.com/office/powerpoint/2010/main" val="9198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E4CEAD7-9185-4E89-9852-ACABCAC03391}"/>
              </a:ext>
            </a:extLst>
          </p:cNvPr>
          <p:cNvSpPr>
            <a:spLocks noGrp="1" noChangeArrowheads="1"/>
          </p:cNvSpPr>
          <p:nvPr>
            <p:ph type="title"/>
          </p:nvPr>
        </p:nvSpPr>
        <p:spPr>
          <a:xfrm>
            <a:off x="304800" y="228600"/>
            <a:ext cx="8534400" cy="104775"/>
          </a:xfrm>
        </p:spPr>
        <p:txBody>
          <a:bodyPr/>
          <a:lstStyle/>
          <a:p>
            <a:endParaRPr lang="en-CA" altLang="en-US"/>
          </a:p>
        </p:txBody>
      </p:sp>
      <p:pic>
        <p:nvPicPr>
          <p:cNvPr id="10243" name="Content Placeholder 3">
            <a:extLst>
              <a:ext uri="{FF2B5EF4-FFF2-40B4-BE49-F238E27FC236}">
                <a16:creationId xmlns:a16="http://schemas.microsoft.com/office/drawing/2014/main" id="{EF326F13-DFF1-4506-9C37-AA35BADBC0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3138" y="0"/>
            <a:ext cx="11017251" cy="6629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8290C-C4D3-4271-88EA-3C4F82F38649}"/>
              </a:ext>
            </a:extLst>
          </p:cNvPr>
          <p:cNvSpPr>
            <a:spLocks noGrp="1"/>
          </p:cNvSpPr>
          <p:nvPr>
            <p:ph type="title"/>
          </p:nvPr>
        </p:nvSpPr>
        <p:spPr>
          <a:xfrm>
            <a:off x="304800" y="228600"/>
            <a:ext cx="8534400" cy="968152"/>
          </a:xfrm>
        </p:spPr>
        <p:txBody>
          <a:bodyPr/>
          <a:lstStyle/>
          <a:p>
            <a:r>
              <a:rPr lang="en-US" sz="6000" b="1" dirty="0">
                <a:solidFill>
                  <a:srgbClr val="FF0000"/>
                </a:solidFill>
              </a:rPr>
              <a:t>Pure spectrum</a:t>
            </a:r>
            <a:endParaRPr lang="en-UG" sz="6000" b="1" dirty="0">
              <a:solidFill>
                <a:srgbClr val="FF0000"/>
              </a:solidFill>
            </a:endParaRPr>
          </a:p>
        </p:txBody>
      </p:sp>
      <p:pic>
        <p:nvPicPr>
          <p:cNvPr id="4" name="Content Placeholder 3">
            <a:extLst>
              <a:ext uri="{FF2B5EF4-FFF2-40B4-BE49-F238E27FC236}">
                <a16:creationId xmlns:a16="http://schemas.microsoft.com/office/drawing/2014/main" id="{98C6C4C4-14C8-49C5-B9A3-FDC9F34686DC}"/>
              </a:ext>
            </a:extLst>
          </p:cNvPr>
          <p:cNvPicPr>
            <a:picLocks noGrp="1" noChangeAspect="1"/>
          </p:cNvPicPr>
          <p:nvPr>
            <p:ph idx="1"/>
          </p:nvPr>
        </p:nvPicPr>
        <p:blipFill>
          <a:blip r:embed="rId2"/>
          <a:stretch>
            <a:fillRect/>
          </a:stretch>
        </p:blipFill>
        <p:spPr>
          <a:xfrm>
            <a:off x="0" y="1196752"/>
            <a:ext cx="9144000" cy="5661247"/>
          </a:xfrm>
          <a:prstGeom prst="rect">
            <a:avLst/>
          </a:prstGeom>
        </p:spPr>
      </p:pic>
    </p:spTree>
    <p:extLst>
      <p:ext uri="{BB962C8B-B14F-4D97-AF65-F5344CB8AC3E}">
        <p14:creationId xmlns:p14="http://schemas.microsoft.com/office/powerpoint/2010/main" val="180379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1ABF-69A0-47F3-BB24-39880A6DB231}"/>
              </a:ext>
            </a:extLst>
          </p:cNvPr>
          <p:cNvSpPr>
            <a:spLocks noGrp="1"/>
          </p:cNvSpPr>
          <p:nvPr>
            <p:ph type="title"/>
          </p:nvPr>
        </p:nvSpPr>
        <p:spPr/>
        <p:txBody>
          <a:bodyPr/>
          <a:lstStyle/>
          <a:p>
            <a:r>
              <a:rPr lang="en-US" sz="6000" b="1" dirty="0">
                <a:solidFill>
                  <a:srgbClr val="FF0000"/>
                </a:solidFill>
              </a:rPr>
              <a:t>Pure spectrum</a:t>
            </a:r>
            <a:endParaRPr lang="en-UG" sz="6000" b="1" dirty="0">
              <a:solidFill>
                <a:srgbClr val="FF0000"/>
              </a:solidFill>
            </a:endParaRPr>
          </a:p>
        </p:txBody>
      </p:sp>
      <p:pic>
        <p:nvPicPr>
          <p:cNvPr id="4" name="DISPERSION OF A WHITE LIGHT BY A GLASS PRISM - YouTube (360p)">
            <a:hlinkClick r:id="" action="ppaction://media"/>
            <a:extLst>
              <a:ext uri="{FF2B5EF4-FFF2-40B4-BE49-F238E27FC236}">
                <a16:creationId xmlns:a16="http://schemas.microsoft.com/office/drawing/2014/main" id="{E312A087-1BC8-47B1-AC2D-11296EAC4F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5112568"/>
          </a:xfrm>
        </p:spPr>
      </p:pic>
    </p:spTree>
    <p:extLst>
      <p:ext uri="{BB962C8B-B14F-4D97-AF65-F5344CB8AC3E}">
        <p14:creationId xmlns:p14="http://schemas.microsoft.com/office/powerpoint/2010/main" val="4332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D0A2-BF5D-4F99-BA23-DBF33A87978C}"/>
              </a:ext>
            </a:extLst>
          </p:cNvPr>
          <p:cNvSpPr>
            <a:spLocks noGrp="1"/>
          </p:cNvSpPr>
          <p:nvPr>
            <p:ph type="title"/>
          </p:nvPr>
        </p:nvSpPr>
        <p:spPr/>
        <p:txBody>
          <a:bodyPr/>
          <a:lstStyle/>
          <a:p>
            <a:r>
              <a:rPr lang="en-US" dirty="0">
                <a:solidFill>
                  <a:srgbClr val="FF0000"/>
                </a:solidFill>
                <a:latin typeface="+mn-lt"/>
              </a:rPr>
              <a:t>COLORS</a:t>
            </a:r>
            <a:endParaRPr lang="en-UG" dirty="0">
              <a:solidFill>
                <a:srgbClr val="FF0000"/>
              </a:solidFill>
              <a:latin typeface="+mn-lt"/>
            </a:endParaRPr>
          </a:p>
        </p:txBody>
      </p:sp>
      <p:sp>
        <p:nvSpPr>
          <p:cNvPr id="3" name="Content Placeholder 2">
            <a:extLst>
              <a:ext uri="{FF2B5EF4-FFF2-40B4-BE49-F238E27FC236}">
                <a16:creationId xmlns:a16="http://schemas.microsoft.com/office/drawing/2014/main" id="{31DAF7D9-564D-42AB-A422-3122BBF89DC0}"/>
              </a:ext>
            </a:extLst>
          </p:cNvPr>
          <p:cNvSpPr>
            <a:spLocks noGrp="1"/>
          </p:cNvSpPr>
          <p:nvPr>
            <p:ph idx="1"/>
          </p:nvPr>
        </p:nvSpPr>
        <p:spPr/>
        <p:txBody>
          <a:bodyPr/>
          <a:lstStyle/>
          <a:p>
            <a:r>
              <a:rPr lang="en-US" sz="3600" dirty="0"/>
              <a:t> Color is the appearance of an object that results from there ability to reflect light.</a:t>
            </a:r>
          </a:p>
          <a:p>
            <a:pPr marL="0" indent="0">
              <a:buNone/>
            </a:pPr>
            <a:r>
              <a:rPr lang="en-US" sz="3600" dirty="0">
                <a:solidFill>
                  <a:srgbClr val="FF0000"/>
                </a:solidFill>
              </a:rPr>
              <a:t>TYPES OF COLORS</a:t>
            </a:r>
          </a:p>
          <a:p>
            <a:pPr marL="571500" indent="-571500">
              <a:buFont typeface="+mj-lt"/>
              <a:buAutoNum type="romanLcPeriod"/>
            </a:pPr>
            <a:r>
              <a:rPr lang="en-US" sz="3600" dirty="0"/>
              <a:t> </a:t>
            </a:r>
            <a:r>
              <a:rPr lang="en-US" sz="3600" dirty="0">
                <a:solidFill>
                  <a:schemeClr val="accent2">
                    <a:lumMod val="60000"/>
                    <a:lumOff val="40000"/>
                  </a:schemeClr>
                </a:solidFill>
              </a:rPr>
              <a:t>Primary colors.  </a:t>
            </a:r>
            <a:r>
              <a:rPr lang="en-US" sz="3600" dirty="0"/>
              <a:t>These are colors that can not be obtained by mixing other colors.</a:t>
            </a:r>
          </a:p>
          <a:p>
            <a:pPr marL="0" indent="0">
              <a:buNone/>
            </a:pPr>
            <a:r>
              <a:rPr lang="en-US" sz="3600" dirty="0"/>
              <a:t>     Examples of primary colors are, </a:t>
            </a:r>
            <a:r>
              <a:rPr lang="en-US" sz="3600" dirty="0">
                <a:solidFill>
                  <a:srgbClr val="FF0000"/>
                </a:solidFill>
              </a:rPr>
              <a:t>red</a:t>
            </a:r>
            <a:r>
              <a:rPr lang="en-US" sz="3600" dirty="0"/>
              <a:t>. Green, </a:t>
            </a:r>
            <a:r>
              <a:rPr lang="en-US" sz="3600" dirty="0">
                <a:solidFill>
                  <a:schemeClr val="accent2"/>
                </a:solidFill>
              </a:rPr>
              <a:t>blue</a:t>
            </a:r>
            <a:endParaRPr lang="en-UG" sz="3600" dirty="0">
              <a:solidFill>
                <a:schemeClr val="accent2"/>
              </a:solidFill>
            </a:endParaRPr>
          </a:p>
        </p:txBody>
      </p:sp>
    </p:spTree>
    <p:extLst>
      <p:ext uri="{BB962C8B-B14F-4D97-AF65-F5344CB8AC3E}">
        <p14:creationId xmlns:p14="http://schemas.microsoft.com/office/powerpoint/2010/main" val="9829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mph" presetSubtype="0" fill="hold" nodeType="clickEffect">
                                  <p:stCondLst>
                                    <p:cond delay="0"/>
                                  </p:stCondLst>
                                  <p:childTnLst>
                                    <p:anim calcmode="discrete" valueType="str">
                                      <p:cBhvr override="childStyle">
                                        <p:cTn id="21" dur="2000" fill="hold"/>
                                        <p:tgtEl>
                                          <p:spTgt spid="3">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xit" presetSubtype="0" fill="hold" nodeType="clickEffect">
                                  <p:stCondLst>
                                    <p:cond delay="0"/>
                                  </p:stCondLst>
                                  <p:childTnLst>
                                    <p:anim calcmode="lin" valueType="num">
                                      <p:cBhvr>
                                        <p:cTn id="25" dur="1000"/>
                                        <p:tgtEl>
                                          <p:spTgt spid="3">
                                            <p:txEl>
                                              <p:pRg st="2" end="2"/>
                                            </p:txEl>
                                          </p:spTgt>
                                        </p:tgtEl>
                                        <p:attrNameLst>
                                          <p:attrName>ppt_w</p:attrName>
                                        </p:attrNameLst>
                                      </p:cBhvr>
                                      <p:tavLst>
                                        <p:tav tm="0">
                                          <p:val>
                                            <p:strVal val="ppt_w"/>
                                          </p:val>
                                        </p:tav>
                                        <p:tav tm="100000">
                                          <p:val>
                                            <p:fltVal val="0"/>
                                          </p:val>
                                        </p:tav>
                                      </p:tavLst>
                                    </p:anim>
                                    <p:anim calcmode="lin" valueType="num">
                                      <p:cBhvr>
                                        <p:cTn id="26" dur="1000"/>
                                        <p:tgtEl>
                                          <p:spTgt spid="3">
                                            <p:txEl>
                                              <p:pRg st="2" end="2"/>
                                            </p:txEl>
                                          </p:spTgt>
                                        </p:tgtEl>
                                        <p:attrNameLst>
                                          <p:attrName>ppt_h</p:attrName>
                                        </p:attrNameLst>
                                      </p:cBhvr>
                                      <p:tavLst>
                                        <p:tav tm="0">
                                          <p:val>
                                            <p:strVal val="ppt_h"/>
                                          </p:val>
                                        </p:tav>
                                        <p:tav tm="100000">
                                          <p:val>
                                            <p:fltVal val="0"/>
                                          </p:val>
                                        </p:tav>
                                      </p:tavLst>
                                    </p:anim>
                                    <p:anim calcmode="lin" valueType="num">
                                      <p:cBhvr>
                                        <p:cTn id="27"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28" dur="1000"/>
                                        <p:tgtEl>
                                          <p:spTgt spid="3">
                                            <p:txEl>
                                              <p:pRg st="2" end="2"/>
                                            </p:txEl>
                                          </p:spTgt>
                                        </p:tgtEl>
                                      </p:cBhvr>
                                    </p:animEffect>
                                    <p:set>
                                      <p:cBhvr>
                                        <p:cTn id="29"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3">
                                            <p:txEl>
                                              <p:pRg st="3" end="3"/>
                                            </p:txEl>
                                          </p:spTgt>
                                        </p:tgtEl>
                                        <p:attrNameLst>
                                          <p:attrName>ppt_w</p:attrName>
                                        </p:attrNameLst>
                                      </p:cBhvr>
                                      <p:tavLst>
                                        <p:tav tm="0">
                                          <p:val>
                                            <p:strVal val="ppt_w"/>
                                          </p:val>
                                        </p:tav>
                                        <p:tav tm="100000">
                                          <p:val>
                                            <p:fltVal val="0"/>
                                          </p:val>
                                        </p:tav>
                                      </p:tavLst>
                                    </p:anim>
                                    <p:anim calcmode="lin" valueType="num">
                                      <p:cBhvr>
                                        <p:cTn id="34" dur="1000"/>
                                        <p:tgtEl>
                                          <p:spTgt spid="3">
                                            <p:txEl>
                                              <p:pRg st="3" end="3"/>
                                            </p:txEl>
                                          </p:spTgt>
                                        </p:tgtEl>
                                        <p:attrNameLst>
                                          <p:attrName>ppt_h</p:attrName>
                                        </p:attrNameLst>
                                      </p:cBhvr>
                                      <p:tavLst>
                                        <p:tav tm="0">
                                          <p:val>
                                            <p:strVal val="ppt_h"/>
                                          </p:val>
                                        </p:tav>
                                        <p:tav tm="100000">
                                          <p:val>
                                            <p:fltVal val="0"/>
                                          </p:val>
                                        </p:tav>
                                      </p:tavLst>
                                    </p:anim>
                                    <p:anim calcmode="lin" valueType="num">
                                      <p:cBhvr>
                                        <p:cTn id="35" dur="100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36" dur="1000"/>
                                        <p:tgtEl>
                                          <p:spTgt spid="3">
                                            <p:txEl>
                                              <p:pRg st="3" end="3"/>
                                            </p:txEl>
                                          </p:spTgt>
                                        </p:tgtEl>
                                      </p:cBhvr>
                                    </p:animEffect>
                                    <p:set>
                                      <p:cBhvr>
                                        <p:cTn id="37"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5C3C-A841-4E5D-9F84-53D76466C721}"/>
              </a:ext>
            </a:extLst>
          </p:cNvPr>
          <p:cNvSpPr>
            <a:spLocks noGrp="1"/>
          </p:cNvSpPr>
          <p:nvPr>
            <p:ph type="title"/>
          </p:nvPr>
        </p:nvSpPr>
        <p:spPr/>
        <p:txBody>
          <a:bodyPr/>
          <a:lstStyle/>
          <a:p>
            <a:r>
              <a:rPr lang="en-US" sz="6600" dirty="0">
                <a:solidFill>
                  <a:srgbClr val="FF0000"/>
                </a:solidFill>
                <a:latin typeface="+mn-lt"/>
              </a:rPr>
              <a:t>Types of Colors cont’d</a:t>
            </a:r>
            <a:endParaRPr lang="en-UG" sz="6600" dirty="0">
              <a:solidFill>
                <a:srgbClr val="FF0000"/>
              </a:solidFill>
              <a:latin typeface="+mn-lt"/>
            </a:endParaRPr>
          </a:p>
        </p:txBody>
      </p:sp>
      <p:sp>
        <p:nvSpPr>
          <p:cNvPr id="3" name="Content Placeholder 2">
            <a:extLst>
              <a:ext uri="{FF2B5EF4-FFF2-40B4-BE49-F238E27FC236}">
                <a16:creationId xmlns:a16="http://schemas.microsoft.com/office/drawing/2014/main" id="{F3592551-BA0F-4ED8-9E67-0DAB9802BF0C}"/>
              </a:ext>
            </a:extLst>
          </p:cNvPr>
          <p:cNvSpPr>
            <a:spLocks noGrp="1"/>
          </p:cNvSpPr>
          <p:nvPr>
            <p:ph idx="1"/>
          </p:nvPr>
        </p:nvSpPr>
        <p:spPr/>
        <p:txBody>
          <a:bodyPr/>
          <a:lstStyle/>
          <a:p>
            <a:pPr marL="0" indent="0">
              <a:buNone/>
            </a:pPr>
            <a:r>
              <a:rPr lang="en-US" dirty="0"/>
              <a:t> </a:t>
            </a:r>
            <a:r>
              <a:rPr lang="en-US" sz="4000" dirty="0"/>
              <a:t>ii</a:t>
            </a:r>
            <a:r>
              <a:rPr lang="en-US" sz="4000" dirty="0">
                <a:solidFill>
                  <a:schemeClr val="tx2"/>
                </a:solidFill>
              </a:rPr>
              <a:t>)</a:t>
            </a:r>
            <a:r>
              <a:rPr lang="en-US" sz="4000" dirty="0">
                <a:solidFill>
                  <a:schemeClr val="accent2"/>
                </a:solidFill>
              </a:rPr>
              <a:t> Secondary colors</a:t>
            </a:r>
            <a:r>
              <a:rPr lang="en-US" sz="4000" dirty="0"/>
              <a:t>. These are colors got by mixing other colors. </a:t>
            </a:r>
          </a:p>
          <a:p>
            <a:pPr marL="0" indent="0">
              <a:buNone/>
            </a:pPr>
            <a:r>
              <a:rPr lang="en-US" sz="4000" dirty="0"/>
              <a:t>Examples include</a:t>
            </a:r>
          </a:p>
          <a:p>
            <a:pPr marL="0" indent="0">
              <a:buNone/>
            </a:pPr>
            <a:r>
              <a:rPr lang="en-US" sz="4000" dirty="0"/>
              <a:t>Yellow, Magenta, Cyan</a:t>
            </a:r>
            <a:endParaRPr lang="en-UG" sz="4000" dirty="0"/>
          </a:p>
        </p:txBody>
      </p:sp>
    </p:spTree>
    <p:extLst>
      <p:ext uri="{BB962C8B-B14F-4D97-AF65-F5344CB8AC3E}">
        <p14:creationId xmlns:p14="http://schemas.microsoft.com/office/powerpoint/2010/main" val="232514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3">
                                            <p:txEl>
                                              <p:pRg st="1" end="1"/>
                                            </p:txEl>
                                          </p:spTgt>
                                        </p:tgtEl>
                                        <p:attrNameLst>
                                          <p:attrName>style.color</p:attrName>
                                        </p:attrNameLst>
                                      </p:cBhvr>
                                      <p:to>
                                        <p:clrVal>
                                          <a:schemeClr val="accent2"/>
                                        </p:clrVal>
                                      </p:to>
                                    </p:set>
                                    <p:set>
                                      <p:cBhvr>
                                        <p:cTn id="19" dur="500" fill="hold"/>
                                        <p:tgtEl>
                                          <p:spTgt spid="3">
                                            <p:txEl>
                                              <p:pRg st="1" end="1"/>
                                            </p:txEl>
                                          </p:spTgt>
                                        </p:tgtEl>
                                        <p:attrNameLst>
                                          <p:attrName>fillcolor</p:attrName>
                                        </p:attrNameLst>
                                      </p:cBhvr>
                                      <p:to>
                                        <p:clrVal>
                                          <a:schemeClr val="accent2"/>
                                        </p:clrVal>
                                      </p:to>
                                    </p:set>
                                    <p:set>
                                      <p:cBhvr>
                                        <p:cTn id="20" dur="500" fill="hold"/>
                                        <p:tgtEl>
                                          <p:spTgt spid="3">
                                            <p:txEl>
                                              <p:pRg st="1" end="1"/>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2" end="2"/>
                                            </p:txEl>
                                          </p:spTgt>
                                        </p:tgtEl>
                                        <p:attrNameLst>
                                          <p:attrName>style.color</p:attrName>
                                        </p:attrNameLst>
                                      </p:cBhvr>
                                      <p:to>
                                        <p:clrVal>
                                          <a:schemeClr val="accent2"/>
                                        </p:clrVal>
                                      </p:to>
                                    </p:set>
                                    <p:set>
                                      <p:cBhvr>
                                        <p:cTn id="23" dur="500" fill="hold"/>
                                        <p:tgtEl>
                                          <p:spTgt spid="3">
                                            <p:txEl>
                                              <p:pRg st="2" end="2"/>
                                            </p:txEl>
                                          </p:spTgt>
                                        </p:tgtEl>
                                        <p:attrNameLst>
                                          <p:attrName>fillcolor</p:attrName>
                                        </p:attrNameLst>
                                      </p:cBhvr>
                                      <p:to>
                                        <p:clrVal>
                                          <a:schemeClr val="accent2"/>
                                        </p:clrVal>
                                      </p:to>
                                    </p:set>
                                    <p:set>
                                      <p:cBhvr>
                                        <p:cTn id="24"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4E68-2BB4-43F8-B278-FB1789D7BAD0}"/>
              </a:ext>
            </a:extLst>
          </p:cNvPr>
          <p:cNvSpPr>
            <a:spLocks noGrp="1"/>
          </p:cNvSpPr>
          <p:nvPr>
            <p:ph type="title"/>
          </p:nvPr>
        </p:nvSpPr>
        <p:spPr/>
        <p:txBody>
          <a:bodyPr/>
          <a:lstStyle/>
          <a:p>
            <a:r>
              <a:rPr lang="en-US" b="1" dirty="0">
                <a:solidFill>
                  <a:srgbClr val="FF0000"/>
                </a:solidFill>
              </a:rPr>
              <a:t>COLORS CONT’D</a:t>
            </a:r>
            <a:endParaRPr lang="en-UG" b="1" dirty="0">
              <a:solidFill>
                <a:srgbClr val="FF0000"/>
              </a:solidFill>
            </a:endParaRPr>
          </a:p>
        </p:txBody>
      </p:sp>
      <p:pic>
        <p:nvPicPr>
          <p:cNvPr id="4" name="Content Placeholder 3">
            <a:extLst>
              <a:ext uri="{FF2B5EF4-FFF2-40B4-BE49-F238E27FC236}">
                <a16:creationId xmlns:a16="http://schemas.microsoft.com/office/drawing/2014/main" id="{C6C45378-635C-4DE3-B17D-9A0C9548C6F7}"/>
              </a:ext>
            </a:extLst>
          </p:cNvPr>
          <p:cNvPicPr>
            <a:picLocks noGrp="1" noChangeAspect="1"/>
          </p:cNvPicPr>
          <p:nvPr>
            <p:ph idx="1"/>
          </p:nvPr>
        </p:nvPicPr>
        <p:blipFill>
          <a:blip r:embed="rId2"/>
          <a:stretch>
            <a:fillRect/>
          </a:stretch>
        </p:blipFill>
        <p:spPr>
          <a:xfrm>
            <a:off x="0" y="1371600"/>
            <a:ext cx="9144000" cy="5486400"/>
          </a:xfrm>
          <a:prstGeom prst="rect">
            <a:avLst/>
          </a:prstGeom>
        </p:spPr>
      </p:pic>
    </p:spTree>
    <p:extLst>
      <p:ext uri="{BB962C8B-B14F-4D97-AF65-F5344CB8AC3E}">
        <p14:creationId xmlns:p14="http://schemas.microsoft.com/office/powerpoint/2010/main" val="35339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F8E5-7158-4A91-A057-37A5E201DB44}"/>
              </a:ext>
            </a:extLst>
          </p:cNvPr>
          <p:cNvSpPr>
            <a:spLocks noGrp="1"/>
          </p:cNvSpPr>
          <p:nvPr>
            <p:ph type="title"/>
          </p:nvPr>
        </p:nvSpPr>
        <p:spPr/>
        <p:txBody>
          <a:bodyPr/>
          <a:lstStyle/>
          <a:p>
            <a:r>
              <a:rPr lang="en-US" sz="6000" dirty="0">
                <a:solidFill>
                  <a:srgbClr val="FF0000"/>
                </a:solidFill>
              </a:rPr>
              <a:t>Colors cont’d</a:t>
            </a:r>
            <a:endParaRPr lang="en-UG" sz="6000" dirty="0">
              <a:solidFill>
                <a:srgbClr val="FF0000"/>
              </a:solidFill>
            </a:endParaRPr>
          </a:p>
        </p:txBody>
      </p:sp>
      <p:pic>
        <p:nvPicPr>
          <p:cNvPr id="4" name="Sesame Street_ OK Go - Three Primary Colors - YouTube (360p)">
            <a:hlinkClick r:id="" action="ppaction://media"/>
            <a:extLst>
              <a:ext uri="{FF2B5EF4-FFF2-40B4-BE49-F238E27FC236}">
                <a16:creationId xmlns:a16="http://schemas.microsoft.com/office/drawing/2014/main" id="{C776FD7F-7E3D-4305-BF6F-FF75B64E89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84785"/>
            <a:ext cx="9144000" cy="5112567"/>
          </a:xfrm>
        </p:spPr>
      </p:pic>
    </p:spTree>
    <p:extLst>
      <p:ext uri="{BB962C8B-B14F-4D97-AF65-F5344CB8AC3E}">
        <p14:creationId xmlns:p14="http://schemas.microsoft.com/office/powerpoint/2010/main" val="197093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AA10-B9C6-4D68-ABF3-A1B5E3D8EE53}"/>
              </a:ext>
            </a:extLst>
          </p:cNvPr>
          <p:cNvSpPr>
            <a:spLocks noGrp="1"/>
          </p:cNvSpPr>
          <p:nvPr>
            <p:ph type="title"/>
          </p:nvPr>
        </p:nvSpPr>
        <p:spPr/>
        <p:txBody>
          <a:bodyPr/>
          <a:lstStyle/>
          <a:p>
            <a:r>
              <a:rPr lang="en-US" sz="5400" dirty="0">
                <a:solidFill>
                  <a:srgbClr val="FF0000"/>
                </a:solidFill>
                <a:latin typeface="+mn-lt"/>
              </a:rPr>
              <a:t>Color addition</a:t>
            </a:r>
            <a:endParaRPr lang="en-UG" sz="5400" dirty="0">
              <a:solidFill>
                <a:srgbClr val="FF0000"/>
              </a:solidFill>
              <a:latin typeface="+mn-lt"/>
            </a:endParaRPr>
          </a:p>
        </p:txBody>
      </p:sp>
      <p:sp>
        <p:nvSpPr>
          <p:cNvPr id="3" name="Content Placeholder 2">
            <a:extLst>
              <a:ext uri="{FF2B5EF4-FFF2-40B4-BE49-F238E27FC236}">
                <a16:creationId xmlns:a16="http://schemas.microsoft.com/office/drawing/2014/main" id="{7883E27D-DA24-4545-AA55-F053195196CA}"/>
              </a:ext>
            </a:extLst>
          </p:cNvPr>
          <p:cNvSpPr>
            <a:spLocks noGrp="1"/>
          </p:cNvSpPr>
          <p:nvPr>
            <p:ph idx="1"/>
          </p:nvPr>
        </p:nvSpPr>
        <p:spPr>
          <a:xfrm>
            <a:off x="381000" y="1295400"/>
            <a:ext cx="8382000" cy="5562600"/>
          </a:xfrm>
        </p:spPr>
        <p:txBody>
          <a:bodyPr/>
          <a:lstStyle/>
          <a:p>
            <a:r>
              <a:rPr lang="en-US" dirty="0"/>
              <a:t> </a:t>
            </a:r>
            <a:r>
              <a:rPr lang="en-US" sz="3600" dirty="0"/>
              <a:t>When two colors of light are projected on the screen, they overlap to give a different color.</a:t>
            </a:r>
          </a:p>
          <a:p>
            <a:r>
              <a:rPr lang="en-US" sz="3600" dirty="0"/>
              <a:t> The new color is said to be formed by color addition.</a:t>
            </a:r>
          </a:p>
          <a:p>
            <a:r>
              <a:rPr lang="en-US" sz="3600" dirty="0"/>
              <a:t> All the three primary colors intersect to give white light.</a:t>
            </a:r>
          </a:p>
          <a:p>
            <a:r>
              <a:rPr lang="en-US" sz="3600" dirty="0"/>
              <a:t> Two primary colors add up to produce a secondary color.</a:t>
            </a:r>
            <a:endParaRPr lang="en-UG" sz="3600" dirty="0"/>
          </a:p>
        </p:txBody>
      </p:sp>
    </p:spTree>
    <p:extLst>
      <p:ext uri="{BB962C8B-B14F-4D97-AF65-F5344CB8AC3E}">
        <p14:creationId xmlns:p14="http://schemas.microsoft.com/office/powerpoint/2010/main" val="251929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DB1A-5D6D-4959-82CF-44E8D90F083F}"/>
              </a:ext>
            </a:extLst>
          </p:cNvPr>
          <p:cNvSpPr>
            <a:spLocks noGrp="1"/>
          </p:cNvSpPr>
          <p:nvPr>
            <p:ph type="title"/>
          </p:nvPr>
        </p:nvSpPr>
        <p:spPr/>
        <p:txBody>
          <a:bodyPr/>
          <a:lstStyle/>
          <a:p>
            <a:r>
              <a:rPr lang="en-US" sz="5400" b="1" dirty="0">
                <a:solidFill>
                  <a:srgbClr val="FF0000"/>
                </a:solidFill>
                <a:latin typeface="+mn-lt"/>
              </a:rPr>
              <a:t>Color Addition</a:t>
            </a:r>
            <a:endParaRPr lang="en-UG" sz="5400" b="1" dirty="0">
              <a:solidFill>
                <a:srgbClr val="FF0000"/>
              </a:solidFill>
              <a:latin typeface="+mn-lt"/>
            </a:endParaRPr>
          </a:p>
        </p:txBody>
      </p:sp>
      <p:pic>
        <p:nvPicPr>
          <p:cNvPr id="5" name="Content Placeholder 4" descr="Image result for Color addition">
            <a:extLst>
              <a:ext uri="{FF2B5EF4-FFF2-40B4-BE49-F238E27FC236}">
                <a16:creationId xmlns:a16="http://schemas.microsoft.com/office/drawing/2014/main" id="{6DE028C0-5E30-4AD3-B123-395537C88CD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89704" y="3668268"/>
            <a:ext cx="164592" cy="54864"/>
          </a:xfrm>
          <a:prstGeom prst="rect">
            <a:avLst/>
          </a:prstGeom>
          <a:noFill/>
          <a:ln>
            <a:noFill/>
          </a:ln>
        </p:spPr>
      </p:pic>
      <p:pic>
        <p:nvPicPr>
          <p:cNvPr id="6" name="Picture 5" descr="Image result for Color addition">
            <a:extLst>
              <a:ext uri="{FF2B5EF4-FFF2-40B4-BE49-F238E27FC236}">
                <a16:creationId xmlns:a16="http://schemas.microsoft.com/office/drawing/2014/main" id="{A2543665-FB8B-4034-9FD2-213EC73FFF1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Tree>
    <p:extLst>
      <p:ext uri="{BB962C8B-B14F-4D97-AF65-F5344CB8AC3E}">
        <p14:creationId xmlns:p14="http://schemas.microsoft.com/office/powerpoint/2010/main" val="27630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7348-06A8-4613-8799-5AD1ED5A97D1}"/>
              </a:ext>
            </a:extLst>
          </p:cNvPr>
          <p:cNvSpPr>
            <a:spLocks noGrp="1"/>
          </p:cNvSpPr>
          <p:nvPr>
            <p:ph type="title"/>
          </p:nvPr>
        </p:nvSpPr>
        <p:spPr/>
        <p:txBody>
          <a:bodyPr/>
          <a:lstStyle/>
          <a:p>
            <a:r>
              <a:rPr lang="en-US" sz="6600" b="1" dirty="0">
                <a:solidFill>
                  <a:srgbClr val="FF0000"/>
                </a:solidFill>
                <a:latin typeface="+mn-lt"/>
              </a:rPr>
              <a:t>Types of colors cont’d</a:t>
            </a:r>
            <a:endParaRPr lang="en-UG" sz="6600" b="1" dirty="0">
              <a:solidFill>
                <a:srgbClr val="FF0000"/>
              </a:solidFill>
              <a:latin typeface="+mn-lt"/>
            </a:endParaRPr>
          </a:p>
        </p:txBody>
      </p:sp>
      <p:sp>
        <p:nvSpPr>
          <p:cNvPr id="3" name="Content Placeholder 2">
            <a:extLst>
              <a:ext uri="{FF2B5EF4-FFF2-40B4-BE49-F238E27FC236}">
                <a16:creationId xmlns:a16="http://schemas.microsoft.com/office/drawing/2014/main" id="{630B8CEB-3BE1-46D0-8B21-61DA7D2A80B3}"/>
              </a:ext>
            </a:extLst>
          </p:cNvPr>
          <p:cNvSpPr>
            <a:spLocks noGrp="1"/>
          </p:cNvSpPr>
          <p:nvPr>
            <p:ph idx="1"/>
          </p:nvPr>
        </p:nvSpPr>
        <p:spPr/>
        <p:txBody>
          <a:bodyPr/>
          <a:lstStyle/>
          <a:p>
            <a:pPr marL="0" indent="0">
              <a:buNone/>
            </a:pPr>
            <a:r>
              <a:rPr lang="en-US" sz="4000" dirty="0"/>
              <a:t> iii) Complimentary Colors. This refers to a pair of colors (a primary &amp; a secondary color ) which when mixed together give white light.</a:t>
            </a:r>
          </a:p>
          <a:p>
            <a:pPr marL="0" indent="0">
              <a:buNone/>
            </a:pPr>
            <a:r>
              <a:rPr lang="en-US" sz="4000" dirty="0"/>
              <a:t>Examples</a:t>
            </a:r>
          </a:p>
          <a:p>
            <a:pPr marL="0" indent="0">
              <a:buNone/>
            </a:pPr>
            <a:endParaRPr lang="en-US" dirty="0"/>
          </a:p>
          <a:p>
            <a:pPr marL="0" indent="0">
              <a:buNone/>
            </a:pPr>
            <a:endParaRPr lang="en-UG" dirty="0"/>
          </a:p>
        </p:txBody>
      </p:sp>
    </p:spTree>
    <p:extLst>
      <p:ext uri="{BB962C8B-B14F-4D97-AF65-F5344CB8AC3E}">
        <p14:creationId xmlns:p14="http://schemas.microsoft.com/office/powerpoint/2010/main" val="306488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circle(in)">
                                      <p:cBhvr>
                                        <p:cTn id="25" dur="2000"/>
                                        <p:tgtEl>
                                          <p:spTgt spid="3">
                                            <p:txEl>
                                              <p:pRg st="0" end="0"/>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circle(in)">
                                      <p:cBhvr>
                                        <p:cTn id="28"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6842-8CEE-4EE4-91B4-1D0A5478F031}"/>
              </a:ext>
            </a:extLst>
          </p:cNvPr>
          <p:cNvSpPr>
            <a:spLocks noGrp="1"/>
          </p:cNvSpPr>
          <p:nvPr>
            <p:ph type="title"/>
          </p:nvPr>
        </p:nvSpPr>
        <p:spPr/>
        <p:txBody>
          <a:bodyPr/>
          <a:lstStyle/>
          <a:p>
            <a:endParaRPr lang="en-UG"/>
          </a:p>
        </p:txBody>
      </p:sp>
      <p:sp>
        <p:nvSpPr>
          <p:cNvPr id="3" name="Content Placeholder 2">
            <a:extLst>
              <a:ext uri="{FF2B5EF4-FFF2-40B4-BE49-F238E27FC236}">
                <a16:creationId xmlns:a16="http://schemas.microsoft.com/office/drawing/2014/main" id="{F01F98B4-7D3B-420A-A432-768F5C66912C}"/>
              </a:ext>
            </a:extLst>
          </p:cNvPr>
          <p:cNvSpPr>
            <a:spLocks noGrp="1"/>
          </p:cNvSpPr>
          <p:nvPr>
            <p:ph idx="1"/>
          </p:nvPr>
        </p:nvSpPr>
        <p:spPr/>
        <p:txBody>
          <a:bodyPr/>
          <a:lstStyle/>
          <a:p>
            <a:endParaRPr lang="en-UG"/>
          </a:p>
        </p:txBody>
      </p:sp>
      <p:pic>
        <p:nvPicPr>
          <p:cNvPr id="4" name="Picture 3">
            <a:extLst>
              <a:ext uri="{FF2B5EF4-FFF2-40B4-BE49-F238E27FC236}">
                <a16:creationId xmlns:a16="http://schemas.microsoft.com/office/drawing/2014/main" id="{88F8A581-8C42-495C-BB2C-6C69D5CBF2B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418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478BB4C-D7D8-43BA-BC7F-209A7390389C}"/>
              </a:ext>
            </a:extLst>
          </p:cNvPr>
          <p:cNvSpPr>
            <a:spLocks noGrp="1" noChangeArrowheads="1"/>
          </p:cNvSpPr>
          <p:nvPr>
            <p:ph type="title"/>
          </p:nvPr>
        </p:nvSpPr>
        <p:spPr/>
        <p:txBody>
          <a:bodyPr/>
          <a:lstStyle/>
          <a:p>
            <a:r>
              <a:rPr lang="en-CA" altLang="en-US" sz="5400">
                <a:solidFill>
                  <a:srgbClr val="FF0000"/>
                </a:solidFill>
              </a:rPr>
              <a:t>Pin hole camera Cont’d</a:t>
            </a:r>
          </a:p>
        </p:txBody>
      </p:sp>
      <p:sp>
        <p:nvSpPr>
          <p:cNvPr id="11267" name="Content Placeholder 2">
            <a:extLst>
              <a:ext uri="{FF2B5EF4-FFF2-40B4-BE49-F238E27FC236}">
                <a16:creationId xmlns:a16="http://schemas.microsoft.com/office/drawing/2014/main" id="{544D95BE-9934-4888-A699-D2BCF392683C}"/>
              </a:ext>
            </a:extLst>
          </p:cNvPr>
          <p:cNvSpPr>
            <a:spLocks noGrp="1" noChangeArrowheads="1"/>
          </p:cNvSpPr>
          <p:nvPr>
            <p:ph idx="1"/>
          </p:nvPr>
        </p:nvSpPr>
        <p:spPr/>
        <p:txBody>
          <a:bodyPr/>
          <a:lstStyle/>
          <a:p>
            <a:r>
              <a:rPr lang="en-CA" altLang="en-US" sz="3600"/>
              <a:t>The size of the image formed in the pin hole camera is inversely proportional to the object distance.</a:t>
            </a:r>
          </a:p>
          <a:p>
            <a:r>
              <a:rPr lang="en-CA" altLang="en-US" sz="3600"/>
              <a:t> The image distance is always fixed and it is equal to the length of the camera.</a:t>
            </a:r>
          </a:p>
          <a:p>
            <a:r>
              <a:rPr lang="en-CA" altLang="en-US" sz="3600"/>
              <a:t> The smaller the pi hole, the clearer &amp; shaper is the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 calcmode="lin" valueType="num">
                                      <p:cBhvr additive="base">
                                        <p:cTn id="15"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267">
                                            <p:txEl>
                                              <p:pRg st="1" end="1"/>
                                            </p:txEl>
                                          </p:spTgt>
                                        </p:tgtEl>
                                        <p:attrNameLst>
                                          <p:attrName>style.visibility</p:attrName>
                                        </p:attrNameLst>
                                      </p:cBhvr>
                                      <p:to>
                                        <p:strVal val="visible"/>
                                      </p:to>
                                    </p:set>
                                    <p:anim calcmode="lin" valueType="num">
                                      <p:cBhvr additive="base">
                                        <p:cTn id="21"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267">
                                            <p:txEl>
                                              <p:pRg st="2" end="2"/>
                                            </p:txEl>
                                          </p:spTgt>
                                        </p:tgtEl>
                                        <p:attrNameLst>
                                          <p:attrName>style.visibility</p:attrName>
                                        </p:attrNameLst>
                                      </p:cBhvr>
                                      <p:to>
                                        <p:strVal val="visible"/>
                                      </p:to>
                                    </p:set>
                                    <p:anim calcmode="lin" valueType="num">
                                      <p:cBhvr additive="base">
                                        <p:cTn id="2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0B20-138B-4529-9C8B-5D681AE8168F}"/>
              </a:ext>
            </a:extLst>
          </p:cNvPr>
          <p:cNvSpPr>
            <a:spLocks noGrp="1"/>
          </p:cNvSpPr>
          <p:nvPr>
            <p:ph type="title"/>
          </p:nvPr>
        </p:nvSpPr>
        <p:spPr/>
        <p:txBody>
          <a:bodyPr/>
          <a:lstStyle/>
          <a:p>
            <a:endParaRPr lang="en-UG"/>
          </a:p>
        </p:txBody>
      </p:sp>
      <p:pic>
        <p:nvPicPr>
          <p:cNvPr id="4" name="Content Placeholder 3">
            <a:extLst>
              <a:ext uri="{FF2B5EF4-FFF2-40B4-BE49-F238E27FC236}">
                <a16:creationId xmlns:a16="http://schemas.microsoft.com/office/drawing/2014/main" id="{EE1796B0-B11E-4674-8C16-F3DA1E529128}"/>
              </a:ext>
            </a:extLst>
          </p:cNvPr>
          <p:cNvPicPr>
            <a:picLocks noGrp="1" noChangeAspect="1"/>
          </p:cNvPicPr>
          <p:nvPr>
            <p:ph idx="1"/>
          </p:nvPr>
        </p:nvPicPr>
        <p:blipFill>
          <a:blip r:embed="rId2"/>
          <a:stretch>
            <a:fillRect/>
          </a:stretch>
        </p:blipFill>
        <p:spPr>
          <a:xfrm>
            <a:off x="0" y="228600"/>
            <a:ext cx="9144000" cy="6629399"/>
          </a:xfrm>
          <a:prstGeom prst="rect">
            <a:avLst/>
          </a:prstGeom>
        </p:spPr>
      </p:pic>
    </p:spTree>
    <p:extLst>
      <p:ext uri="{BB962C8B-B14F-4D97-AF65-F5344CB8AC3E}">
        <p14:creationId xmlns:p14="http://schemas.microsoft.com/office/powerpoint/2010/main" val="34459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217F-413B-4722-AAF0-C052BC901E92}"/>
              </a:ext>
            </a:extLst>
          </p:cNvPr>
          <p:cNvSpPr>
            <a:spLocks noGrp="1"/>
          </p:cNvSpPr>
          <p:nvPr>
            <p:ph type="title"/>
          </p:nvPr>
        </p:nvSpPr>
        <p:spPr/>
        <p:txBody>
          <a:bodyPr/>
          <a:lstStyle/>
          <a:p>
            <a:endParaRPr lang="en-UG"/>
          </a:p>
        </p:txBody>
      </p:sp>
      <p:pic>
        <p:nvPicPr>
          <p:cNvPr id="4" name="Content Placeholder 3">
            <a:extLst>
              <a:ext uri="{FF2B5EF4-FFF2-40B4-BE49-F238E27FC236}">
                <a16:creationId xmlns:a16="http://schemas.microsoft.com/office/drawing/2014/main" id="{48673D48-4E86-426A-8677-3A9CBF2D57BF}"/>
              </a:ext>
            </a:extLst>
          </p:cNvPr>
          <p:cNvPicPr>
            <a:picLocks noGrp="1" noChangeAspect="1"/>
          </p:cNvPicPr>
          <p:nvPr>
            <p:ph idx="1"/>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11715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WordArt 5" descr="白色大理石">
            <a:extLst>
              <a:ext uri="{FF2B5EF4-FFF2-40B4-BE49-F238E27FC236}">
                <a16:creationId xmlns:a16="http://schemas.microsoft.com/office/drawing/2014/main" id="{2F5D38DD-7346-4685-9AB7-205947210AF8}"/>
              </a:ext>
            </a:extLst>
          </p:cNvPr>
          <p:cNvSpPr>
            <a:spLocks noChangeArrowheads="1" noChangeShapeType="1" noTextEdit="1"/>
          </p:cNvSpPr>
          <p:nvPr/>
        </p:nvSpPr>
        <p:spPr bwMode="auto">
          <a:xfrm>
            <a:off x="2209800" y="2286000"/>
            <a:ext cx="4800600" cy="2286000"/>
          </a:xfrm>
          <a:prstGeom prst="rect">
            <a:avLst/>
          </a:prstGeom>
        </p:spPr>
        <p:txBody>
          <a:bodyPr wrap="none" fromWordArt="1">
            <a:prstTxWarp prst="textPlain">
              <a:avLst>
                <a:gd name="adj" fmla="val 50125"/>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4800" b="1" i="1" kern="10">
                <a:ln w="9525">
                  <a:round/>
                  <a:headEnd/>
                  <a:tailEnd/>
                </a:ln>
                <a:blipFill dpi="0" rotWithShape="0">
                  <a:blip r:embed="rId2"/>
                  <a:srcRect/>
                  <a:tile tx="0" ty="0" sx="100000" sy="100000" flip="none" algn="tl"/>
                </a:blipFill>
                <a:latin typeface="Bookman Old Style" panose="02050604050505020204" pitchFamily="18" charset="0"/>
              </a:rPr>
              <a:t>End</a:t>
            </a:r>
            <a:endParaRPr lang="en-UG" sz="4800" b="1" i="1" kern="10">
              <a:ln w="9525">
                <a:round/>
                <a:headEnd/>
                <a:tailEnd/>
              </a:ln>
              <a:blipFill dpi="0" rotWithShape="0">
                <a:blip r:embed="rId2"/>
                <a:srcRect/>
                <a:tile tx="0" ty="0" sx="100000" sy="100000" flip="none" algn="tl"/>
              </a:blipFill>
              <a:latin typeface="Bookman Old Style" panose="02050604050505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p:cTn id="7" dur="500" fill="hold"/>
                                        <p:tgtEl>
                                          <p:spTgt spid="53253"/>
                                        </p:tgtEl>
                                        <p:attrNameLst>
                                          <p:attrName>ppt_w</p:attrName>
                                        </p:attrNameLst>
                                      </p:cBhvr>
                                      <p:tavLst>
                                        <p:tav tm="0">
                                          <p:val>
                                            <p:fltVal val="0"/>
                                          </p:val>
                                        </p:tav>
                                        <p:tav tm="100000">
                                          <p:val>
                                            <p:strVal val="#ppt_w"/>
                                          </p:val>
                                        </p:tav>
                                      </p:tavLst>
                                    </p:anim>
                                    <p:anim calcmode="lin" valueType="num">
                                      <p:cBhvr>
                                        <p:cTn id="8" dur="500" fill="hold"/>
                                        <p:tgtEl>
                                          <p:spTgt spid="53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Bookman Old Style"/>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76200" cap="flat" cmpd="sng" algn="ctr">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1" lang="zh-TW" altLang="en-US" sz="3200" b="0" i="0" u="none" strike="noStrike" cap="none" normalizeH="0" baseline="0" smtClean="0">
            <a:ln>
              <a:noFill/>
            </a:ln>
            <a:solidFill>
              <a:srgbClr val="99FF33"/>
            </a:solidFill>
            <a:effectLst/>
            <a:latin typeface="Times New Roman" panose="02020603050405020304" pitchFamily="18" charset="0"/>
            <a:ea typeface="新細明體" panose="020B0604030504040204" pitchFamily="18" charset="-120"/>
          </a:defRPr>
        </a:defPPr>
      </a:lstStyle>
    </a:spDef>
    <a:lnDef>
      <a:spPr bwMode="auto">
        <a:xfrm>
          <a:off x="0" y="0"/>
          <a:ext cx="1" cy="1"/>
        </a:xfrm>
        <a:custGeom>
          <a:avLst/>
          <a:gdLst/>
          <a:ahLst/>
          <a:cxnLst/>
          <a:rect l="0" t="0" r="0" b="0"/>
          <a:pathLst/>
        </a:custGeom>
        <a:noFill/>
        <a:ln w="76200" cap="flat" cmpd="sng" algn="ctr">
          <a:solidFill>
            <a:srgbClr val="E9E4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1" lang="zh-TW" altLang="en-US" sz="3200" b="0" i="0" u="none" strike="noStrike" cap="none" normalizeH="0" baseline="0" smtClean="0">
            <a:ln>
              <a:noFill/>
            </a:ln>
            <a:solidFill>
              <a:srgbClr val="99FF33"/>
            </a:solidFill>
            <a:effectLst/>
            <a:latin typeface="Times New Roman" panose="02020603050405020304" pitchFamily="18" charset="0"/>
            <a:ea typeface="新細明體" panose="020B0604030504040204" pitchFamily="18" charset="-12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2975</TotalTime>
  <Words>2147</Words>
  <Application>Microsoft Office PowerPoint</Application>
  <PresentationFormat>On-screen Show (4:3)</PresentationFormat>
  <Paragraphs>271</Paragraphs>
  <Slides>92</Slides>
  <Notes>4</Notes>
  <HiddenSlides>0</HiddenSlides>
  <MMClips>12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1" baseType="lpstr">
      <vt:lpstr>Arial</vt:lpstr>
      <vt:lpstr>Arial Narrow</vt:lpstr>
      <vt:lpstr>Bookman Old Style</vt:lpstr>
      <vt:lpstr>Cambria Math</vt:lpstr>
      <vt:lpstr>Swis721 Md BT</vt:lpstr>
      <vt:lpstr>Times New Roman</vt:lpstr>
      <vt:lpstr>Wingdings</vt:lpstr>
      <vt:lpstr>Default Design</vt:lpstr>
      <vt:lpstr>多媒體項目</vt:lpstr>
      <vt:lpstr>BEHAVIOUR OF LIGHT</vt:lpstr>
      <vt:lpstr>BEHAVIOUR OF LIGHT</vt:lpstr>
      <vt:lpstr>Experiment to show that light travels in a straight line</vt:lpstr>
      <vt:lpstr>Shadows</vt:lpstr>
      <vt:lpstr>Eclipses Cont’d</vt:lpstr>
      <vt:lpstr>PowerPoint Presentation</vt:lpstr>
      <vt:lpstr>Shadows cont’d</vt:lpstr>
      <vt:lpstr>PowerPoint Presentation</vt:lpstr>
      <vt:lpstr>Pin hole camera Cont’d</vt:lpstr>
      <vt:lpstr>Reflection and Refraction</vt:lpstr>
      <vt:lpstr>Reflection Cont’d</vt:lpstr>
      <vt:lpstr>Laws of reflection</vt:lpstr>
      <vt:lpstr>Application of reflection at plane mirrors</vt:lpstr>
      <vt:lpstr>Reflection at curved surfaces</vt:lpstr>
      <vt:lpstr>Object O, beyond the center of curvature C</vt:lpstr>
      <vt:lpstr>Nature of the image</vt:lpstr>
      <vt:lpstr>Object O, at the Center of curvature C</vt:lpstr>
      <vt:lpstr>Nature of the image</vt:lpstr>
      <vt:lpstr>Object at between F and P</vt:lpstr>
      <vt:lpstr>PowerPoint Presentation</vt:lpstr>
      <vt:lpstr>Application of convex mirrors</vt:lpstr>
      <vt:lpstr>Applications of concave mirrors</vt:lpstr>
      <vt:lpstr>REFRACTION</vt:lpstr>
      <vt:lpstr>PowerPoint Presentation</vt:lpstr>
      <vt:lpstr>Laws of refraction</vt:lpstr>
      <vt:lpstr>Refractive index</vt:lpstr>
      <vt:lpstr>Expt to determine n for glass slab.</vt:lpstr>
      <vt:lpstr>Total internal reflection and the critical angle</vt:lpstr>
      <vt:lpstr>Total internal reflection cont’d</vt:lpstr>
      <vt:lpstr>Total internal reflection Cont’d</vt:lpstr>
      <vt:lpstr>Total internal reflection cont’d</vt:lpstr>
      <vt:lpstr>Total internal reflection cont’d</vt:lpstr>
      <vt:lpstr>Critical angle</vt:lpstr>
      <vt:lpstr>Conditions to total internal reflection.</vt:lpstr>
      <vt:lpstr>Relationship between Critical angle and n</vt:lpstr>
      <vt:lpstr>Example 1</vt:lpstr>
      <vt:lpstr>What is the critical angle...</vt:lpstr>
      <vt:lpstr>Critical angle (5)</vt:lpstr>
      <vt:lpstr>Exercise</vt:lpstr>
      <vt:lpstr>Applications of total internal reflection.</vt:lpstr>
      <vt:lpstr>Fish eye view (1)</vt:lpstr>
      <vt:lpstr>The fish view</vt:lpstr>
      <vt:lpstr>2. Light pipes and optical fibers</vt:lpstr>
      <vt:lpstr>Optic fibers cont’d</vt:lpstr>
      <vt:lpstr>PowerPoint Presentation</vt:lpstr>
      <vt:lpstr>Optic fibers cont’d</vt:lpstr>
      <vt:lpstr>Optic fibers cont’d</vt:lpstr>
      <vt:lpstr>3. The mirage</vt:lpstr>
      <vt:lpstr>The mirage Cont’d</vt:lpstr>
      <vt:lpstr>The mirage cont’d.</vt:lpstr>
      <vt:lpstr>4.Total internal reflection in prisms</vt:lpstr>
      <vt:lpstr>4.Total internal refletion in prims</vt:lpstr>
      <vt:lpstr>Totally reflecting prims</vt:lpstr>
      <vt:lpstr>5.Radio waves.</vt:lpstr>
      <vt:lpstr>Real and Apparent depth </vt:lpstr>
      <vt:lpstr>Real and Apparent depth</vt:lpstr>
      <vt:lpstr>Refractive index</vt:lpstr>
      <vt:lpstr>Real and apparent depth</vt:lpstr>
      <vt:lpstr>Example </vt:lpstr>
      <vt:lpstr>Example 2</vt:lpstr>
      <vt:lpstr>Effects of refraction</vt:lpstr>
      <vt:lpstr>PowerPoint Presentation</vt:lpstr>
      <vt:lpstr>Effects of refraction Cont’d</vt:lpstr>
      <vt:lpstr>Effects of refraction</vt:lpstr>
      <vt:lpstr>PowerPoint Presentation</vt:lpstr>
      <vt:lpstr>Revision questions</vt:lpstr>
      <vt:lpstr>PowerPoint Presentation</vt:lpstr>
      <vt:lpstr>REFRACTION IN GLASS PRISMS</vt:lpstr>
      <vt:lpstr>Deviation by the prism</vt:lpstr>
      <vt:lpstr>Deviation by the Prism</vt:lpstr>
      <vt:lpstr>Dispersion of light</vt:lpstr>
      <vt:lpstr>Dispersion of light Cont’d</vt:lpstr>
      <vt:lpstr>PowerPoint Presentation</vt:lpstr>
      <vt:lpstr>PowerPoint Presentation</vt:lpstr>
      <vt:lpstr>PowerPoint Presentation</vt:lpstr>
      <vt:lpstr>PowerPoint Presentation</vt:lpstr>
      <vt:lpstr>PowerPoint Presentation</vt:lpstr>
      <vt:lpstr>Facts about dispersion of light by a prism</vt:lpstr>
      <vt:lpstr>Expt to produce a pure spectrum</vt:lpstr>
      <vt:lpstr>Pure spectrum</vt:lpstr>
      <vt:lpstr>Pure spectrum</vt:lpstr>
      <vt:lpstr>COLORS</vt:lpstr>
      <vt:lpstr>Types of Colors cont’d</vt:lpstr>
      <vt:lpstr>COLORS CONT’D</vt:lpstr>
      <vt:lpstr>Colors cont’d</vt:lpstr>
      <vt:lpstr>Color addition</vt:lpstr>
      <vt:lpstr>Color Addition</vt:lpstr>
      <vt:lpstr>Types of colors cont’d</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internal reflection</dc:title>
  <dc:creator>Faifai the Great</dc:creator>
  <cp:lastModifiedBy>PETER</cp:lastModifiedBy>
  <cp:revision>165</cp:revision>
  <dcterms:created xsi:type="dcterms:W3CDTF">1998-10-28T07:53:18Z</dcterms:created>
  <dcterms:modified xsi:type="dcterms:W3CDTF">2020-02-04T08:18:47Z</dcterms:modified>
</cp:coreProperties>
</file>